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324_4BBF4A1E.xml" ContentType="application/vnd.ms-powerpoint.comments+xml"/>
  <Override PartName="/ppt/notesSlides/notesSlide3.xml" ContentType="application/vnd.openxmlformats-officedocument.presentationml.notesSlide+xml"/>
  <Override PartName="/ppt/comments/modernComment_326_D077C674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32B_1D60EE48.xml" ContentType="application/vnd.ms-powerpoint.comments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68" r:id="rId5"/>
    <p:sldId id="281" r:id="rId6"/>
    <p:sldId id="804" r:id="rId7"/>
    <p:sldId id="806" r:id="rId8"/>
    <p:sldId id="814" r:id="rId9"/>
    <p:sldId id="815" r:id="rId10"/>
    <p:sldId id="816" r:id="rId11"/>
    <p:sldId id="817" r:id="rId12"/>
    <p:sldId id="818" r:id="rId13"/>
    <p:sldId id="819" r:id="rId14"/>
    <p:sldId id="835" r:id="rId15"/>
    <p:sldId id="836" r:id="rId16"/>
    <p:sldId id="822" r:id="rId17"/>
    <p:sldId id="823" r:id="rId18"/>
    <p:sldId id="824" r:id="rId19"/>
    <p:sldId id="825" r:id="rId20"/>
    <p:sldId id="811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366" r:id="rId31"/>
    <p:sldId id="837" r:id="rId32"/>
    <p:sldId id="838" r:id="rId33"/>
    <p:sldId id="839" r:id="rId34"/>
    <p:sldId id="840" r:id="rId35"/>
    <p:sldId id="841" r:id="rId36"/>
    <p:sldId id="842" r:id="rId37"/>
    <p:sldId id="279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D6363A4-D9D6-4B3A-843A-C4EC64757D46}">
          <p14:sldIdLst>
            <p14:sldId id="268"/>
          </p14:sldIdLst>
        </p14:section>
        <p14:section name="Раздел без заголовка" id="{0605FD69-BEC1-4B7F-9C76-332B2B7823B0}">
          <p14:sldIdLst>
            <p14:sldId id="281"/>
            <p14:sldId id="804"/>
            <p14:sldId id="806"/>
            <p14:sldId id="814"/>
            <p14:sldId id="815"/>
            <p14:sldId id="816"/>
            <p14:sldId id="817"/>
            <p14:sldId id="818"/>
            <p14:sldId id="819"/>
            <p14:sldId id="835"/>
            <p14:sldId id="836"/>
            <p14:sldId id="822"/>
            <p14:sldId id="823"/>
            <p14:sldId id="824"/>
            <p14:sldId id="825"/>
            <p14:sldId id="811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366"/>
            <p14:sldId id="837"/>
            <p14:sldId id="838"/>
            <p14:sldId id="839"/>
            <p14:sldId id="840"/>
            <p14:sldId id="841"/>
            <p14:sldId id="84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AB357A5-EA38-2089-5D9C-5DDB905824CD}" name="BDM Prestigio Solutions Denis Sudlenkov" initials="BPSDS" userId="S::d.sudlenkov@prestigio.eu::fcfe7265-3223-495f-84ed-7fd0bff3c68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E49"/>
    <a:srgbClr val="3C4F99"/>
    <a:srgbClr val="4A525C"/>
    <a:srgbClr val="F1F2F2"/>
    <a:srgbClr val="767B81"/>
    <a:srgbClr val="E6E8ED"/>
    <a:srgbClr val="686667"/>
    <a:srgbClr val="4D545F"/>
    <a:srgbClr val="444F6A"/>
    <a:srgbClr val="00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EEC811-4682-4668-AC14-991551B4351D}" v="5" dt="2023-02-20T15:06:34.7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DM Prestigio Solutions Denis Sudlenkov" userId="fcfe7265-3223-495f-84ed-7fd0bff3c688" providerId="ADAL" clId="{98EEC811-4682-4668-AC14-991551B4351D}"/>
    <pc:docChg chg="undo custSel modSld">
      <pc:chgData name="BDM Prestigio Solutions Denis Sudlenkov" userId="fcfe7265-3223-495f-84ed-7fd0bff3c688" providerId="ADAL" clId="{98EEC811-4682-4668-AC14-991551B4351D}" dt="2023-02-20T15:43:29.721" v="73" actId="20577"/>
      <pc:docMkLst>
        <pc:docMk/>
      </pc:docMkLst>
      <pc:sldChg chg="delSp modSp mod">
        <pc:chgData name="BDM Prestigio Solutions Denis Sudlenkov" userId="fcfe7265-3223-495f-84ed-7fd0bff3c688" providerId="ADAL" clId="{98EEC811-4682-4668-AC14-991551B4351D}" dt="2023-02-20T15:02:38.851" v="5" actId="20577"/>
        <pc:sldMkLst>
          <pc:docMk/>
          <pc:sldMk cId="624998826" sldId="815"/>
        </pc:sldMkLst>
        <pc:spChg chg="del">
          <ac:chgData name="BDM Prestigio Solutions Denis Sudlenkov" userId="fcfe7265-3223-495f-84ed-7fd0bff3c688" providerId="ADAL" clId="{98EEC811-4682-4668-AC14-991551B4351D}" dt="2023-02-20T15:02:27.132" v="1" actId="478"/>
          <ac:spMkLst>
            <pc:docMk/>
            <pc:sldMk cId="624998826" sldId="815"/>
            <ac:spMk id="5" creationId="{863CB72F-5729-098E-6422-014567557172}"/>
          </ac:spMkLst>
        </pc:spChg>
        <pc:spChg chg="del">
          <ac:chgData name="BDM Prestigio Solutions Denis Sudlenkov" userId="fcfe7265-3223-495f-84ed-7fd0bff3c688" providerId="ADAL" clId="{98EEC811-4682-4668-AC14-991551B4351D}" dt="2023-02-20T15:02:26.253" v="0" actId="478"/>
          <ac:spMkLst>
            <pc:docMk/>
            <pc:sldMk cId="624998826" sldId="815"/>
            <ac:spMk id="6" creationId="{D719873F-E23F-6045-6102-2C81E52130C1}"/>
          </ac:spMkLst>
        </pc:spChg>
        <pc:graphicFrameChg chg="modGraphic">
          <ac:chgData name="BDM Prestigio Solutions Denis Sudlenkov" userId="fcfe7265-3223-495f-84ed-7fd0bff3c688" providerId="ADAL" clId="{98EEC811-4682-4668-AC14-991551B4351D}" dt="2023-02-20T15:02:38.851" v="5" actId="20577"/>
          <ac:graphicFrameMkLst>
            <pc:docMk/>
            <pc:sldMk cId="624998826" sldId="815"/>
            <ac:graphicFrameMk id="2" creationId="{BABC6B67-C9A1-773F-63B4-B3D4EE08DAFE}"/>
          </ac:graphicFrameMkLst>
        </pc:graphicFrameChg>
      </pc:sldChg>
      <pc:sldChg chg="modSp mod">
        <pc:chgData name="BDM Prestigio Solutions Denis Sudlenkov" userId="fcfe7265-3223-495f-84ed-7fd0bff3c688" providerId="ADAL" clId="{98EEC811-4682-4668-AC14-991551B4351D}" dt="2023-02-20T15:03:31.530" v="13" actId="207"/>
        <pc:sldMkLst>
          <pc:docMk/>
          <pc:sldMk cId="961786694" sldId="818"/>
        </pc:sldMkLst>
        <pc:graphicFrameChg chg="modGraphic">
          <ac:chgData name="BDM Prestigio Solutions Denis Sudlenkov" userId="fcfe7265-3223-495f-84ed-7fd0bff3c688" providerId="ADAL" clId="{98EEC811-4682-4668-AC14-991551B4351D}" dt="2023-02-20T15:03:31.530" v="13" actId="207"/>
          <ac:graphicFrameMkLst>
            <pc:docMk/>
            <pc:sldMk cId="961786694" sldId="818"/>
            <ac:graphicFrameMk id="2" creationId="{A179B35D-60EC-4018-4FCF-EB52301C664E}"/>
          </ac:graphicFrameMkLst>
        </pc:graphicFrameChg>
      </pc:sldChg>
      <pc:sldChg chg="addSp delSp modSp mod">
        <pc:chgData name="BDM Prestigio Solutions Denis Sudlenkov" userId="fcfe7265-3223-495f-84ed-7fd0bff3c688" providerId="ADAL" clId="{98EEC811-4682-4668-AC14-991551B4351D}" dt="2023-02-20T15:06:35.888" v="59" actId="113"/>
        <pc:sldMkLst>
          <pc:docMk/>
          <pc:sldMk cId="1751076655" sldId="827"/>
        </pc:sldMkLst>
        <pc:spChg chg="add mod">
          <ac:chgData name="BDM Prestigio Solutions Denis Sudlenkov" userId="fcfe7265-3223-495f-84ed-7fd0bff3c688" providerId="ADAL" clId="{98EEC811-4682-4668-AC14-991551B4351D}" dt="2023-02-20T15:06:21.529" v="55"/>
          <ac:spMkLst>
            <pc:docMk/>
            <pc:sldMk cId="1751076655" sldId="827"/>
            <ac:spMk id="4" creationId="{AB2A540E-3430-0AEE-556A-2756E160E713}"/>
          </ac:spMkLst>
        </pc:spChg>
        <pc:spChg chg="del">
          <ac:chgData name="BDM Prestigio Solutions Denis Sudlenkov" userId="fcfe7265-3223-495f-84ed-7fd0bff3c688" providerId="ADAL" clId="{98EEC811-4682-4668-AC14-991551B4351D}" dt="2023-02-20T15:06:11.240" v="54" actId="478"/>
          <ac:spMkLst>
            <pc:docMk/>
            <pc:sldMk cId="1751076655" sldId="827"/>
            <ac:spMk id="5" creationId="{B41885A6-923C-4AC5-E484-2554597684AD}"/>
          </ac:spMkLst>
        </pc:spChg>
        <pc:spChg chg="del">
          <ac:chgData name="BDM Prestigio Solutions Denis Sudlenkov" userId="fcfe7265-3223-495f-84ed-7fd0bff3c688" providerId="ADAL" clId="{98EEC811-4682-4668-AC14-991551B4351D}" dt="2023-02-20T15:06:10.496" v="53" actId="478"/>
          <ac:spMkLst>
            <pc:docMk/>
            <pc:sldMk cId="1751076655" sldId="827"/>
            <ac:spMk id="6" creationId="{4B48BA5C-A30D-8F73-41F2-DD658268E7DC}"/>
          </ac:spMkLst>
        </pc:spChg>
        <pc:spChg chg="add mod">
          <ac:chgData name="BDM Prestigio Solutions Denis Sudlenkov" userId="fcfe7265-3223-495f-84ed-7fd0bff3c688" providerId="ADAL" clId="{98EEC811-4682-4668-AC14-991551B4351D}" dt="2023-02-20T15:06:21.529" v="55"/>
          <ac:spMkLst>
            <pc:docMk/>
            <pc:sldMk cId="1751076655" sldId="827"/>
            <ac:spMk id="8" creationId="{26BDD3C3-F512-D2A7-DF8D-A4C4049E8C66}"/>
          </ac:spMkLst>
        </pc:spChg>
        <pc:spChg chg="add del mod">
          <ac:chgData name="BDM Prestigio Solutions Denis Sudlenkov" userId="fcfe7265-3223-495f-84ed-7fd0bff3c688" providerId="ADAL" clId="{98EEC811-4682-4668-AC14-991551B4351D}" dt="2023-02-20T15:06:34.733" v="58"/>
          <ac:spMkLst>
            <pc:docMk/>
            <pc:sldMk cId="1751076655" sldId="827"/>
            <ac:spMk id="9" creationId="{2FC2624A-4735-2B63-E3E3-25F933C70122}"/>
          </ac:spMkLst>
        </pc:spChg>
        <pc:spChg chg="add del mod">
          <ac:chgData name="BDM Prestigio Solutions Denis Sudlenkov" userId="fcfe7265-3223-495f-84ed-7fd0bff3c688" providerId="ADAL" clId="{98EEC811-4682-4668-AC14-991551B4351D}" dt="2023-02-20T15:06:34.733" v="58"/>
          <ac:spMkLst>
            <pc:docMk/>
            <pc:sldMk cId="1751076655" sldId="827"/>
            <ac:spMk id="10" creationId="{D3738921-38DD-6F62-1FBF-71B948D43365}"/>
          </ac:spMkLst>
        </pc:spChg>
        <pc:graphicFrameChg chg="mod modGraphic">
          <ac:chgData name="BDM Prestigio Solutions Denis Sudlenkov" userId="fcfe7265-3223-495f-84ed-7fd0bff3c688" providerId="ADAL" clId="{98EEC811-4682-4668-AC14-991551B4351D}" dt="2023-02-20T15:06:35.888" v="59" actId="113"/>
          <ac:graphicFrameMkLst>
            <pc:docMk/>
            <pc:sldMk cId="1751076655" sldId="827"/>
            <ac:graphicFrameMk id="3" creationId="{D146E7D6-5F3F-0E0A-9A1A-7264003C0D01}"/>
          </ac:graphicFrameMkLst>
        </pc:graphicFrameChg>
      </pc:sldChg>
      <pc:sldChg chg="modSp mod">
        <pc:chgData name="BDM Prestigio Solutions Denis Sudlenkov" userId="fcfe7265-3223-495f-84ed-7fd0bff3c688" providerId="ADAL" clId="{98EEC811-4682-4668-AC14-991551B4351D}" dt="2023-02-20T15:43:29.721" v="73" actId="20577"/>
        <pc:sldMkLst>
          <pc:docMk/>
          <pc:sldMk cId="2002145495" sldId="839"/>
        </pc:sldMkLst>
        <pc:spChg chg="mod">
          <ac:chgData name="BDM Prestigio Solutions Denis Sudlenkov" userId="fcfe7265-3223-495f-84ed-7fd0bff3c688" providerId="ADAL" clId="{98EEC811-4682-4668-AC14-991551B4351D}" dt="2023-02-20T15:43:29.721" v="73" actId="20577"/>
          <ac:spMkLst>
            <pc:docMk/>
            <pc:sldMk cId="2002145495" sldId="839"/>
            <ac:spMk id="8" creationId="{0D0067C0-82E8-08ED-ACFF-841C865D0662}"/>
          </ac:spMkLst>
        </pc:spChg>
      </pc:sldChg>
    </pc:docChg>
  </pc:docChgLst>
</pc:chgInfo>
</file>

<file path=ppt/comments/modernComment_324_4BBF4A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6CBB75-BA64-456F-A2A0-7D7206B613A0}" authorId="{4AB357A5-EA38-2089-5D9C-5DDB905824CD}" created="2022-11-25T13:12:39.890">
    <pc:sldMkLst xmlns:pc="http://schemas.microsoft.com/office/powerpoint/2013/main/command">
      <pc:docMk/>
      <pc:sldMk cId="1270827550" sldId="804"/>
    </pc:sldMkLst>
    <p188:txBody>
      <a:bodyPr/>
      <a:lstStyle/>
      <a:p>
        <a:r>
          <a:rPr lang="en-GB"/>
          <a:t>1. Навести порядок по расположению элементов.
2. Анимация выхода каждого жлемента (картинка плюс питч) one-by-one</a:t>
        </a:r>
      </a:p>
    </p188:txBody>
  </p188:cm>
</p188:cmLst>
</file>

<file path=ppt/comments/modernComment_326_D077C67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F52EC5-B9E6-4400-978F-BFAEFE029AE0}" authorId="{4AB357A5-EA38-2089-5D9C-5DDB905824CD}" created="2022-11-25T13:23:42.542">
    <pc:sldMkLst xmlns:pc="http://schemas.microsoft.com/office/powerpoint/2013/main/command">
      <pc:docMk/>
      <pc:sldMk cId="3497510516" sldId="806"/>
    </pc:sldMkLst>
    <p188:txBody>
      <a:bodyPr/>
      <a:lstStyle/>
      <a:p>
        <a:r>
          <a:rPr lang="en-GB"/>
          <a:t>Хотелось бы чтобы каждая из вертикальных линий выходила одна за одной</a:t>
        </a:r>
      </a:p>
    </p188:txBody>
  </p188:cm>
</p188:cmLst>
</file>

<file path=ppt/comments/modernComment_32B_1D60EE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345E7B-5CC3-48AC-A469-A5BE1576A191}" authorId="{4AB357A5-EA38-2089-5D9C-5DDB905824CD}" created="2022-11-25T13:24:11.689">
    <pc:sldMkLst xmlns:pc="http://schemas.microsoft.com/office/powerpoint/2013/main/command">
      <pc:docMk/>
      <pc:sldMk cId="492891720" sldId="811"/>
    </pc:sldMkLst>
    <p188:txBody>
      <a:bodyPr/>
      <a:lstStyle/>
      <a:p>
        <a:r>
          <a:rPr lang="en-GB"/>
          <a:t>Должен быть хаголовок слайда, и полная заливка слада имиджами с питчами без белых пробелов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A8B5C-B289-49C7-97AE-FE3C059F2F87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811B2-DBA4-44D8-8747-E9DF4B3D0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61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B9ED6-BCF7-4F17-A3A7-16A70DC547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5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B9ED6-BCF7-4F17-A3A7-16A70DC547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56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B9ED6-BCF7-4F17-A3A7-16A70DC547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30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B9ED6-BCF7-4F17-A3A7-16A70DC547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9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B9ED6-BCF7-4F17-A3A7-16A70DC547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8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B9ED6-BCF7-4F17-A3A7-16A70DC547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9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BB9ED6-BCF7-4F17-A3A7-16A70DC547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5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28011A-B832-4E6B-99E9-51FEB4379F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1750593"/>
            <a:ext cx="1786740" cy="654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8128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59AB6-50C4-49A8-AC7F-FD24CC37C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A04F5C-C7A4-4200-BEEB-E975C9F38C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871929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3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2B3084-CF08-4D27-AB10-B0936F6FB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95D5AC-73C2-4BBE-A45B-F463E4BA8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871929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50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03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54D828-D07B-437A-876A-0A1EDDF1D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46A39E-3A31-4452-A3FC-8CB42386A4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249" y="6091088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81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E160E2-EE75-467B-ABA1-AD39BA035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C5ED-F4F1-43B3-9510-57A7EEBD71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212" y="5944176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10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298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19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020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03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5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3675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127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007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859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121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898428"/>
      </p:ext>
    </p:extLst>
  </p:cSld>
  <p:clrMapOvr>
    <a:masterClrMapping/>
  </p:clrMapOvr>
  <p:transition spd="slow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F47C7F-DC12-4F3E-889B-5B3E83AD85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1750593"/>
            <a:ext cx="1786740" cy="6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7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1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FD3D1E-B253-43A8-A2DC-59975A6F3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87" y="5688967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C68CA-0BBB-468D-86F4-8DE6DBDF5D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8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  <a:lvl2pPr marL="742950" indent="-285750">
              <a:lnSpc>
                <a:spcPct val="114000"/>
              </a:lnSpc>
              <a:buFont typeface="Arial" panose="020B0604020202020204" pitchFamily="34" charset="0"/>
              <a:buChar char="•"/>
              <a:defRPr/>
            </a:lvl2pPr>
            <a:lvl3pPr indent="-173038">
              <a:lnSpc>
                <a:spcPct val="114000"/>
              </a:lnSpc>
              <a:buFont typeface="Arial" panose="020B0604020202020204" pitchFamily="34" charset="0"/>
              <a:buChar char="•"/>
              <a:defRPr/>
            </a:lvl3pPr>
          </a:lstStyle>
          <a:p>
            <a:pPr marL="342900" indent="-342900">
              <a:lnSpc>
                <a:spcPct val="114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Level List Higher - order considerations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well as strengthening and developing the structure</a:t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Second level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Higher-order ideological considerations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 indent="-17303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even the third level Higher-order ideological considerations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pPr lvl="2" indent="-17303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well as strengthening and developing the structure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95420B-7F25-4D06-B133-1830AD0772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914359-E5F8-49BF-90CE-9A6546F7CB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2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D83667-0BEC-4B5D-91FC-611D5EAE1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7324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EC3BE4-AC12-4186-A6E5-ECB96B37D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4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C68CA-0BBB-468D-86F4-8DE6DBDF5D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920EDD-0E20-4089-B0A8-9E6753A962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86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50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18/10/relationships/comments" Target="../comments/modernComment_32B_1D60EE48.xm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jpe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5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emf"/><Relationship Id="rId4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7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4.png"/><Relationship Id="rId7" Type="http://schemas.openxmlformats.org/officeDocument/2006/relationships/image" Target="../media/image77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jpeg"/><Relationship Id="rId4" Type="http://schemas.openxmlformats.org/officeDocument/2006/relationships/image" Target="../media/image2.png"/><Relationship Id="rId9" Type="http://schemas.openxmlformats.org/officeDocument/2006/relationships/image" Target="../media/image7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4.jpeg"/><Relationship Id="rId5" Type="http://schemas.openxmlformats.org/officeDocument/2006/relationships/image" Target="../media/image3.png"/><Relationship Id="rId4" Type="http://schemas.openxmlformats.org/officeDocument/2006/relationships/image" Target="../media/image8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microsoft.com/office/2018/10/relationships/comments" Target="../comments/modernComment_324_4BBF4A1E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3" Type="http://schemas.microsoft.com/office/2018/10/relationships/comments" Target="../comments/modernComment_326_D077C674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6"/>
          <p:cNvSpPr txBox="1">
            <a:spLocks/>
          </p:cNvSpPr>
          <p:nvPr/>
        </p:nvSpPr>
        <p:spPr>
          <a:xfrm>
            <a:off x="919941" y="2944631"/>
            <a:ext cx="5865537" cy="144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3C4F9A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Prestigio Solutions IDS RoadMap</a:t>
            </a:r>
          </a:p>
        </p:txBody>
      </p:sp>
      <p:sp>
        <p:nvSpPr>
          <p:cNvPr id="10" name="Заголовок 6"/>
          <p:cNvSpPr txBox="1">
            <a:spLocks/>
          </p:cNvSpPr>
          <p:nvPr/>
        </p:nvSpPr>
        <p:spPr>
          <a:xfrm>
            <a:off x="919942" y="4100362"/>
            <a:ext cx="5176058" cy="115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Q1Y2023</a:t>
            </a:r>
            <a:endParaRPr lang="ru-RU" sz="25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  <p:sp>
        <p:nvSpPr>
          <p:cNvPr id="2" name="Заголовок 6">
            <a:extLst>
              <a:ext uri="{FF2B5EF4-FFF2-40B4-BE49-F238E27FC236}">
                <a16:creationId xmlns:a16="http://schemas.microsoft.com/office/drawing/2014/main" id="{9E2E2DCE-519D-B4F7-23E9-F0526BA122DB}"/>
              </a:ext>
            </a:extLst>
          </p:cNvPr>
          <p:cNvSpPr txBox="1">
            <a:spLocks/>
          </p:cNvSpPr>
          <p:nvPr/>
        </p:nvSpPr>
        <p:spPr>
          <a:xfrm>
            <a:off x="919940" y="4389120"/>
            <a:ext cx="5176058" cy="115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848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3">
            <a:extLst>
              <a:ext uri="{FF2B5EF4-FFF2-40B4-BE49-F238E27FC236}">
                <a16:creationId xmlns:a16="http://schemas.microsoft.com/office/drawing/2014/main" id="{B74FE02A-047F-094E-A10D-360B515E72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9599585"/>
              </p:ext>
            </p:extLst>
          </p:nvPr>
        </p:nvGraphicFramePr>
        <p:xfrm>
          <a:off x="5842094" y="2704096"/>
          <a:ext cx="5308197" cy="3757753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36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83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21.5” (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3mm</a:t>
                      </a:r>
                      <a:r>
                        <a:rPr lang="en-US" sz="10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Tempered glass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)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88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08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0:1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92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 FHD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200 nit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16.7M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Visual ANGLE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INTEGRATED PC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Android 7.1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CPU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Quad Core Cortex A 17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GPU 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ARM Mali-T764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RAM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4GB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ROM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16GB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2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x 5W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CONSUPTION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50W / standby 3W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AC100 – 240V 50/60Hz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86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ADDITIONALLY</a:t>
                      </a:r>
                    </a:p>
                  </a:txBody>
                  <a:tcPr marL="5409" marR="5409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2MP front camera; </a:t>
                      </a:r>
                      <a:r>
                        <a:rPr lang="en-US" sz="10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WiFi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0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b,g,n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);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IDS SW 1Y FREE USAGE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PORTS</a:t>
                      </a:r>
                    </a:p>
                  </a:txBody>
                  <a:tcPr marL="5409" marR="5409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USB 2.0 x 2; LAN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287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(W*D*H), MM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524 x 413 x 1900 mm 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(W*D*H), MM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1625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x 250 x 550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mm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638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27/ 35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265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564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517" marR="7517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7517" marR="7517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5649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 (with stand)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$699 USD / $899 USD w/o VAT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3" name="Прямоугольник 1">
            <a:extLst>
              <a:ext uri="{FF2B5EF4-FFF2-40B4-BE49-F238E27FC236}">
                <a16:creationId xmlns:a16="http://schemas.microsoft.com/office/drawing/2014/main" id="{8D81C757-2250-F487-3EDF-A84DB7B1E887}"/>
              </a:ext>
            </a:extLst>
          </p:cNvPr>
          <p:cNvSpPr/>
          <p:nvPr/>
        </p:nvSpPr>
        <p:spPr>
          <a:xfrm>
            <a:off x="521471" y="384001"/>
            <a:ext cx="9284010" cy="1253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Hand Sanitizer 21.5”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Wall Mount (stand included) PDSIM21CAN0P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  <a:r>
              <a:rPr lang="en-US" sz="2300" b="1" dirty="0">
                <a:latin typeface="Segoe UI" panose="020B0502040204020203" pitchFamily="34" charset="0"/>
                <a:cs typeface="Segoe UI" panose="020B0502040204020203" pitchFamily="34" charset="0"/>
              </a:rPr>
              <a:t>EOL</a:t>
            </a:r>
            <a:endParaRPr lang="ru-RU" sz="2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ru-RU" sz="29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6655F19E-69C0-4A1C-391C-7E196C7B101E}"/>
              </a:ext>
            </a:extLst>
          </p:cNvPr>
          <p:cNvSpPr/>
          <p:nvPr/>
        </p:nvSpPr>
        <p:spPr>
          <a:xfrm>
            <a:off x="5676054" y="1408409"/>
            <a:ext cx="6109166" cy="1200329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Vandal protection (metal case &amp; 3mm tempered glass)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Integrated camera for targeting &amp; content reaction 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3L Auto hands dispenser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Remote  administration, control and analysis (IDS SW)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Temperature sensor detection (50cm distance)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Switch ON/Off by schedule; End of liquid detection…</a:t>
            </a:r>
          </a:p>
        </p:txBody>
      </p:sp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F621AE63-3810-586A-3C87-CE3CC6C193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471" y="1952607"/>
            <a:ext cx="3987361" cy="360709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Рисунок 12">
            <a:extLst>
              <a:ext uri="{FF2B5EF4-FFF2-40B4-BE49-F238E27FC236}">
                <a16:creationId xmlns:a16="http://schemas.microsoft.com/office/drawing/2014/main" id="{36679FF6-7A40-80C8-8D86-E5DD423789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  <p:sp>
        <p:nvSpPr>
          <p:cNvPr id="7" name="Прямоугольник: усеченные противолежащие углы 14">
            <a:extLst>
              <a:ext uri="{FF2B5EF4-FFF2-40B4-BE49-F238E27FC236}">
                <a16:creationId xmlns:a16="http://schemas.microsoft.com/office/drawing/2014/main" id="{7711A46E-6645-3CF6-4B5A-A869DD30E96C}"/>
              </a:ext>
            </a:extLst>
          </p:cNvPr>
          <p:cNvSpPr/>
          <p:nvPr/>
        </p:nvSpPr>
        <p:spPr>
          <a:xfrm>
            <a:off x="766464" y="5927685"/>
            <a:ext cx="3656816" cy="74686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6">
            <a:extLst>
              <a:ext uri="{FF2B5EF4-FFF2-40B4-BE49-F238E27FC236}">
                <a16:creationId xmlns:a16="http://schemas.microsoft.com/office/drawing/2014/main" id="{E80D56C4-B7DC-BB87-1FD1-A49AA2C4D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735" y="6162618"/>
            <a:ext cx="15753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STOCK UNITS</a:t>
            </a:r>
            <a:endParaRPr lang="en-US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64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14">
            <a:extLst>
              <a:ext uri="{FF2B5EF4-FFF2-40B4-BE49-F238E27FC236}">
                <a16:creationId xmlns:a16="http://schemas.microsoft.com/office/drawing/2014/main" id="{60FAD8AF-9F15-193F-EE16-3C795CE6AB1B}"/>
              </a:ext>
            </a:extLst>
          </p:cNvPr>
          <p:cNvSpPr/>
          <p:nvPr/>
        </p:nvSpPr>
        <p:spPr>
          <a:xfrm>
            <a:off x="424994" y="5639742"/>
            <a:ext cx="3656816" cy="89732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10" descr="tempsnip.jpg">
            <a:extLst>
              <a:ext uri="{FF2B5EF4-FFF2-40B4-BE49-F238E27FC236}">
                <a16:creationId xmlns:a16="http://schemas.microsoft.com/office/drawing/2014/main" id="{E6DF91F2-E6E2-B0B8-5889-2902A4F01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74" y="1590665"/>
            <a:ext cx="2826333" cy="3755471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DDD354B-9707-CE68-B372-312450BAC8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3458144"/>
              </p:ext>
            </p:extLst>
          </p:nvPr>
        </p:nvGraphicFramePr>
        <p:xfrm>
          <a:off x="6005966" y="1462597"/>
          <a:ext cx="5983497" cy="4425176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663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9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43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" IPS / 9:16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08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0:1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92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 FHD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1500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nits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16.7M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Visual ANGLE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 ms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00:1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-30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℃ to 5</a:t>
                      </a: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0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℃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Storage -30℃ to 60℃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PROTECTION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IP65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5W * 2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MAX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000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with heater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) / </a:t>
                      </a:r>
                      <a:endParaRPr lang="ru-RU" sz="1000" b="0" u="none" strike="noStrike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Standby: 200W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 (Industrial)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100V-240V,50-60 Hz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WORKING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HOURS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24/7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PC WINDOWS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Intel® Core™ i5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(1.7GHz)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GPU 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Intel® HD Graphics 4000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DDR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DDR3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4GB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ROM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128GB SSD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WI FI SUPPORT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802.11/b/g/n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SYSTEM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OS Windows 10 IoT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DEMENSION (W*D*H)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1900 x 810 x 230 mm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Base Stand 810 x 550 x 50 mm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TBC</a:t>
                      </a:r>
                      <a:endParaRPr lang="ru-RU" sz="10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$3399 USD / $4099 USD w/o VAT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2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2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p:sp>
        <p:nvSpPr>
          <p:cNvPr id="5" name="Прямоугольник 6">
            <a:extLst>
              <a:ext uri="{FF2B5EF4-FFF2-40B4-BE49-F238E27FC236}">
                <a16:creationId xmlns:a16="http://schemas.microsoft.com/office/drawing/2014/main" id="{28B8FCA7-24E2-D80F-59B9-22E357147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81" y="5744314"/>
            <a:ext cx="33192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time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2.5 months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time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train - 3 weeks / SEA – 6 weeks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MOQ: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ru-RU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C1FF3-42AA-418A-97C9-4D4A382CDAA1}"/>
              </a:ext>
            </a:extLst>
          </p:cNvPr>
          <p:cNvSpPr txBox="1"/>
          <p:nvPr/>
        </p:nvSpPr>
        <p:spPr>
          <a:xfrm>
            <a:off x="6005966" y="6229777"/>
            <a:ext cx="50185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1200" b="1">
                <a:solidFill>
                  <a:srgbClr val="9B2E3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9pPr>
          </a:lstStyle>
          <a:p>
            <a:r>
              <a:rPr lang="en-US" dirty="0">
                <a:solidFill>
                  <a:srgbClr val="00A7FF"/>
                </a:solidFill>
              </a:rPr>
              <a:t>*TP 20 Touch could be added optionally</a:t>
            </a:r>
          </a:p>
          <a:p>
            <a:r>
              <a:rPr lang="en-US" dirty="0">
                <a:solidFill>
                  <a:srgbClr val="00A7FF"/>
                </a:solidFill>
              </a:rPr>
              <a:t>* Camera could be added optionally</a:t>
            </a:r>
            <a:endParaRPr lang="ru-RU" dirty="0">
              <a:solidFill>
                <a:srgbClr val="00A7FF"/>
              </a:solidFill>
            </a:endParaRPr>
          </a:p>
        </p:txBody>
      </p:sp>
      <p:pic>
        <p:nvPicPr>
          <p:cNvPr id="7" name="Рисунок 9" descr="size.JPG">
            <a:extLst>
              <a:ext uri="{FF2B5EF4-FFF2-40B4-BE49-F238E27FC236}">
                <a16:creationId xmlns:a16="http://schemas.microsoft.com/office/drawing/2014/main" id="{B3B63974-57BE-3F87-4E61-FC6E9BC7EB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07" y="1764116"/>
            <a:ext cx="2323680" cy="3408567"/>
          </a:xfrm>
          <a:prstGeom prst="rect">
            <a:avLst/>
          </a:prstGeom>
        </p:spPr>
      </p:pic>
      <p:sp>
        <p:nvSpPr>
          <p:cNvPr id="8" name="Прямоугольник 1">
            <a:extLst>
              <a:ext uri="{FF2B5EF4-FFF2-40B4-BE49-F238E27FC236}">
                <a16:creationId xmlns:a16="http://schemas.microsoft.com/office/drawing/2014/main" id="{6343276A-D37A-022F-12CA-509777846D7E}"/>
              </a:ext>
            </a:extLst>
          </p:cNvPr>
          <p:cNvSpPr/>
          <p:nvPr/>
        </p:nvSpPr>
        <p:spPr>
          <a:xfrm>
            <a:off x="512744" y="117583"/>
            <a:ext cx="8738260" cy="1541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A7FF"/>
                </a:solidFill>
              </a:rPr>
              <a:t>Prestigio Solutions™ Digital Signage Totem </a:t>
            </a:r>
            <a:r>
              <a:rPr lang="en-US" sz="2200" b="1" dirty="0" err="1">
                <a:solidFill>
                  <a:srgbClr val="00A7FF"/>
                </a:solidFill>
              </a:rPr>
              <a:t>OutDoor</a:t>
            </a:r>
            <a:r>
              <a:rPr lang="en-US" sz="2200" b="1" dirty="0">
                <a:solidFill>
                  <a:srgbClr val="00A7FF"/>
                </a:solidFill>
              </a:rPr>
              <a:t> 43”</a:t>
            </a:r>
            <a:br>
              <a:rPr lang="en-US" sz="2200" b="1" dirty="0">
                <a:solidFill>
                  <a:srgbClr val="00A7FF"/>
                </a:solidFill>
              </a:rPr>
            </a:br>
            <a:r>
              <a:rPr lang="en-US" sz="2200" b="1" dirty="0">
                <a:solidFill>
                  <a:srgbClr val="00A7FF"/>
                </a:solidFill>
              </a:rPr>
              <a:t>(PDSOM43SWN0P)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ru-RU" sz="2900" b="1" dirty="0">
              <a:solidFill>
                <a:srgbClr val="00A7FF"/>
              </a:solidFill>
            </a:endParaRPr>
          </a:p>
        </p:txBody>
      </p:sp>
      <p:sp>
        <p:nvSpPr>
          <p:cNvPr id="9" name="Freeform 68">
            <a:extLst>
              <a:ext uri="{FF2B5EF4-FFF2-40B4-BE49-F238E27FC236}">
                <a16:creationId xmlns:a16="http://schemas.microsoft.com/office/drawing/2014/main" id="{B20D466D-9CF8-84DF-FADD-B4F15B39BD72}"/>
              </a:ext>
            </a:extLst>
          </p:cNvPr>
          <p:cNvSpPr>
            <a:spLocks noEditPoints="1"/>
          </p:cNvSpPr>
          <p:nvPr/>
        </p:nvSpPr>
        <p:spPr bwMode="auto">
          <a:xfrm>
            <a:off x="593781" y="982984"/>
            <a:ext cx="701679" cy="338275"/>
          </a:xfrm>
          <a:custGeom>
            <a:avLst/>
            <a:gdLst>
              <a:gd name="T0" fmla="*/ 285 w 307"/>
              <a:gd name="T1" fmla="*/ 0 h 148"/>
              <a:gd name="T2" fmla="*/ 39 w 307"/>
              <a:gd name="T3" fmla="*/ 0 h 148"/>
              <a:gd name="T4" fmla="*/ 20 w 307"/>
              <a:gd name="T5" fmla="*/ 17 h 148"/>
              <a:gd name="T6" fmla="*/ 2 w 307"/>
              <a:gd name="T7" fmla="*/ 124 h 148"/>
              <a:gd name="T8" fmla="*/ 21 w 307"/>
              <a:gd name="T9" fmla="*/ 148 h 148"/>
              <a:gd name="T10" fmla="*/ 267 w 307"/>
              <a:gd name="T11" fmla="*/ 148 h 148"/>
              <a:gd name="T12" fmla="*/ 287 w 307"/>
              <a:gd name="T13" fmla="*/ 131 h 148"/>
              <a:gd name="T14" fmla="*/ 305 w 307"/>
              <a:gd name="T15" fmla="*/ 23 h 148"/>
              <a:gd name="T16" fmla="*/ 285 w 307"/>
              <a:gd name="T17" fmla="*/ 0 h 148"/>
              <a:gd name="T18" fmla="*/ 97 w 307"/>
              <a:gd name="T19" fmla="*/ 109 h 148"/>
              <a:gd name="T20" fmla="*/ 82 w 307"/>
              <a:gd name="T21" fmla="*/ 109 h 148"/>
              <a:gd name="T22" fmla="*/ 68 w 307"/>
              <a:gd name="T23" fmla="*/ 82 h 148"/>
              <a:gd name="T24" fmla="*/ 61 w 307"/>
              <a:gd name="T25" fmla="*/ 64 h 148"/>
              <a:gd name="T26" fmla="*/ 61 w 307"/>
              <a:gd name="T27" fmla="*/ 67 h 148"/>
              <a:gd name="T28" fmla="*/ 60 w 307"/>
              <a:gd name="T29" fmla="*/ 75 h 148"/>
              <a:gd name="T30" fmla="*/ 55 w 307"/>
              <a:gd name="T31" fmla="*/ 109 h 148"/>
              <a:gd name="T32" fmla="*/ 37 w 307"/>
              <a:gd name="T33" fmla="*/ 109 h 148"/>
              <a:gd name="T34" fmla="*/ 49 w 307"/>
              <a:gd name="T35" fmla="*/ 39 h 148"/>
              <a:gd name="T36" fmla="*/ 68 w 307"/>
              <a:gd name="T37" fmla="*/ 39 h 148"/>
              <a:gd name="T38" fmla="*/ 76 w 307"/>
              <a:gd name="T39" fmla="*/ 55 h 148"/>
              <a:gd name="T40" fmla="*/ 86 w 307"/>
              <a:gd name="T41" fmla="*/ 80 h 148"/>
              <a:gd name="T42" fmla="*/ 86 w 307"/>
              <a:gd name="T43" fmla="*/ 77 h 148"/>
              <a:gd name="T44" fmla="*/ 88 w 307"/>
              <a:gd name="T45" fmla="*/ 65 h 148"/>
              <a:gd name="T46" fmla="*/ 92 w 307"/>
              <a:gd name="T47" fmla="*/ 39 h 148"/>
              <a:gd name="T48" fmla="*/ 109 w 307"/>
              <a:gd name="T49" fmla="*/ 39 h 148"/>
              <a:gd name="T50" fmla="*/ 97 w 307"/>
              <a:gd name="T51" fmla="*/ 109 h 148"/>
              <a:gd name="T52" fmla="*/ 170 w 307"/>
              <a:gd name="T53" fmla="*/ 54 h 148"/>
              <a:gd name="T54" fmla="*/ 139 w 307"/>
              <a:gd name="T55" fmla="*/ 54 h 148"/>
              <a:gd name="T56" fmla="*/ 137 w 307"/>
              <a:gd name="T57" fmla="*/ 65 h 148"/>
              <a:gd name="T58" fmla="*/ 163 w 307"/>
              <a:gd name="T59" fmla="*/ 65 h 148"/>
              <a:gd name="T60" fmla="*/ 160 w 307"/>
              <a:gd name="T61" fmla="*/ 80 h 148"/>
              <a:gd name="T62" fmla="*/ 135 w 307"/>
              <a:gd name="T63" fmla="*/ 80 h 148"/>
              <a:gd name="T64" fmla="*/ 133 w 307"/>
              <a:gd name="T65" fmla="*/ 93 h 148"/>
              <a:gd name="T66" fmla="*/ 164 w 307"/>
              <a:gd name="T67" fmla="*/ 93 h 148"/>
              <a:gd name="T68" fmla="*/ 162 w 307"/>
              <a:gd name="T69" fmla="*/ 109 h 148"/>
              <a:gd name="T70" fmla="*/ 110 w 307"/>
              <a:gd name="T71" fmla="*/ 109 h 148"/>
              <a:gd name="T72" fmla="*/ 121 w 307"/>
              <a:gd name="T73" fmla="*/ 39 h 148"/>
              <a:gd name="T74" fmla="*/ 172 w 307"/>
              <a:gd name="T75" fmla="*/ 39 h 148"/>
              <a:gd name="T76" fmla="*/ 170 w 307"/>
              <a:gd name="T77" fmla="*/ 54 h 148"/>
              <a:gd name="T78" fmla="*/ 240 w 307"/>
              <a:gd name="T79" fmla="*/ 109 h 148"/>
              <a:gd name="T80" fmla="*/ 221 w 307"/>
              <a:gd name="T81" fmla="*/ 109 h 148"/>
              <a:gd name="T82" fmla="*/ 218 w 307"/>
              <a:gd name="T83" fmla="*/ 67 h 148"/>
              <a:gd name="T84" fmla="*/ 213 w 307"/>
              <a:gd name="T85" fmla="*/ 80 h 148"/>
              <a:gd name="T86" fmla="*/ 201 w 307"/>
              <a:gd name="T87" fmla="*/ 109 h 148"/>
              <a:gd name="T88" fmla="*/ 184 w 307"/>
              <a:gd name="T89" fmla="*/ 109 h 148"/>
              <a:gd name="T90" fmla="*/ 176 w 307"/>
              <a:gd name="T91" fmla="*/ 39 h 148"/>
              <a:gd name="T92" fmla="*/ 196 w 307"/>
              <a:gd name="T93" fmla="*/ 39 h 148"/>
              <a:gd name="T94" fmla="*/ 198 w 307"/>
              <a:gd name="T95" fmla="*/ 71 h 148"/>
              <a:gd name="T96" fmla="*/ 199 w 307"/>
              <a:gd name="T97" fmla="*/ 74 h 148"/>
              <a:gd name="T98" fmla="*/ 199 w 307"/>
              <a:gd name="T99" fmla="*/ 77 h 148"/>
              <a:gd name="T100" fmla="*/ 199 w 307"/>
              <a:gd name="T101" fmla="*/ 81 h 148"/>
              <a:gd name="T102" fmla="*/ 202 w 307"/>
              <a:gd name="T103" fmla="*/ 73 h 148"/>
              <a:gd name="T104" fmla="*/ 216 w 307"/>
              <a:gd name="T105" fmla="*/ 39 h 148"/>
              <a:gd name="T106" fmla="*/ 233 w 307"/>
              <a:gd name="T107" fmla="*/ 39 h 148"/>
              <a:gd name="T108" fmla="*/ 236 w 307"/>
              <a:gd name="T109" fmla="*/ 81 h 148"/>
              <a:gd name="T110" fmla="*/ 241 w 307"/>
              <a:gd name="T111" fmla="*/ 69 h 148"/>
              <a:gd name="T112" fmla="*/ 253 w 307"/>
              <a:gd name="T113" fmla="*/ 39 h 148"/>
              <a:gd name="T114" fmla="*/ 269 w 307"/>
              <a:gd name="T115" fmla="*/ 39 h 148"/>
              <a:gd name="T116" fmla="*/ 240 w 307"/>
              <a:gd name="T117" fmla="*/ 10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7" h="148">
                <a:moveTo>
                  <a:pt x="285" y="0"/>
                </a:moveTo>
                <a:cubicBezTo>
                  <a:pt x="39" y="0"/>
                  <a:pt x="39" y="0"/>
                  <a:pt x="39" y="0"/>
                </a:cubicBezTo>
                <a:cubicBezTo>
                  <a:pt x="30" y="0"/>
                  <a:pt x="21" y="7"/>
                  <a:pt x="20" y="17"/>
                </a:cubicBezTo>
                <a:cubicBezTo>
                  <a:pt x="2" y="124"/>
                  <a:pt x="2" y="124"/>
                  <a:pt x="2" y="124"/>
                </a:cubicBezTo>
                <a:cubicBezTo>
                  <a:pt x="0" y="137"/>
                  <a:pt x="9" y="148"/>
                  <a:pt x="21" y="148"/>
                </a:cubicBezTo>
                <a:cubicBezTo>
                  <a:pt x="267" y="148"/>
                  <a:pt x="267" y="148"/>
                  <a:pt x="267" y="148"/>
                </a:cubicBezTo>
                <a:cubicBezTo>
                  <a:pt x="277" y="148"/>
                  <a:pt x="285" y="141"/>
                  <a:pt x="287" y="131"/>
                </a:cubicBezTo>
                <a:cubicBezTo>
                  <a:pt x="305" y="23"/>
                  <a:pt x="305" y="23"/>
                  <a:pt x="305" y="23"/>
                </a:cubicBezTo>
                <a:cubicBezTo>
                  <a:pt x="307" y="11"/>
                  <a:pt x="297" y="0"/>
                  <a:pt x="285" y="0"/>
                </a:cubicBezTo>
                <a:close/>
                <a:moveTo>
                  <a:pt x="97" y="109"/>
                </a:moveTo>
                <a:cubicBezTo>
                  <a:pt x="82" y="109"/>
                  <a:pt x="82" y="109"/>
                  <a:pt x="82" y="109"/>
                </a:cubicBezTo>
                <a:cubicBezTo>
                  <a:pt x="68" y="82"/>
                  <a:pt x="68" y="82"/>
                  <a:pt x="68" y="82"/>
                </a:cubicBezTo>
                <a:cubicBezTo>
                  <a:pt x="64" y="75"/>
                  <a:pt x="62" y="69"/>
                  <a:pt x="61" y="64"/>
                </a:cubicBezTo>
                <a:cubicBezTo>
                  <a:pt x="61" y="65"/>
                  <a:pt x="61" y="66"/>
                  <a:pt x="61" y="67"/>
                </a:cubicBezTo>
                <a:cubicBezTo>
                  <a:pt x="61" y="69"/>
                  <a:pt x="61" y="71"/>
                  <a:pt x="60" y="75"/>
                </a:cubicBezTo>
                <a:cubicBezTo>
                  <a:pt x="55" y="109"/>
                  <a:pt x="55" y="109"/>
                  <a:pt x="55" y="109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49" y="39"/>
                  <a:pt x="49" y="39"/>
                  <a:pt x="49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76" y="55"/>
                  <a:pt x="76" y="55"/>
                  <a:pt x="76" y="55"/>
                </a:cubicBezTo>
                <a:cubicBezTo>
                  <a:pt x="81" y="66"/>
                  <a:pt x="85" y="75"/>
                  <a:pt x="86" y="80"/>
                </a:cubicBezTo>
                <a:cubicBezTo>
                  <a:pt x="86" y="79"/>
                  <a:pt x="86" y="78"/>
                  <a:pt x="86" y="77"/>
                </a:cubicBezTo>
                <a:cubicBezTo>
                  <a:pt x="86" y="75"/>
                  <a:pt x="87" y="71"/>
                  <a:pt x="88" y="65"/>
                </a:cubicBezTo>
                <a:cubicBezTo>
                  <a:pt x="92" y="39"/>
                  <a:pt x="92" y="39"/>
                  <a:pt x="92" y="39"/>
                </a:cubicBezTo>
                <a:cubicBezTo>
                  <a:pt x="109" y="39"/>
                  <a:pt x="109" y="39"/>
                  <a:pt x="109" y="39"/>
                </a:cubicBezTo>
                <a:lnTo>
                  <a:pt x="97" y="109"/>
                </a:lnTo>
                <a:close/>
                <a:moveTo>
                  <a:pt x="170" y="54"/>
                </a:moveTo>
                <a:cubicBezTo>
                  <a:pt x="139" y="54"/>
                  <a:pt x="139" y="54"/>
                  <a:pt x="13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63" y="65"/>
                  <a:pt x="163" y="65"/>
                  <a:pt x="163" y="65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35" y="80"/>
                  <a:pt x="135" y="80"/>
                  <a:pt x="135" y="80"/>
                </a:cubicBezTo>
                <a:cubicBezTo>
                  <a:pt x="133" y="93"/>
                  <a:pt x="133" y="93"/>
                  <a:pt x="133" y="93"/>
                </a:cubicBezTo>
                <a:cubicBezTo>
                  <a:pt x="164" y="93"/>
                  <a:pt x="164" y="93"/>
                  <a:pt x="164" y="93"/>
                </a:cubicBezTo>
                <a:cubicBezTo>
                  <a:pt x="162" y="109"/>
                  <a:pt x="162" y="109"/>
                  <a:pt x="162" y="109"/>
                </a:cubicBezTo>
                <a:cubicBezTo>
                  <a:pt x="110" y="109"/>
                  <a:pt x="110" y="109"/>
                  <a:pt x="110" y="109"/>
                </a:cubicBezTo>
                <a:cubicBezTo>
                  <a:pt x="121" y="39"/>
                  <a:pt x="121" y="39"/>
                  <a:pt x="121" y="39"/>
                </a:cubicBezTo>
                <a:cubicBezTo>
                  <a:pt x="172" y="39"/>
                  <a:pt x="172" y="39"/>
                  <a:pt x="172" y="39"/>
                </a:cubicBezTo>
                <a:lnTo>
                  <a:pt x="170" y="54"/>
                </a:lnTo>
                <a:close/>
                <a:moveTo>
                  <a:pt x="240" y="109"/>
                </a:moveTo>
                <a:cubicBezTo>
                  <a:pt x="221" y="109"/>
                  <a:pt x="221" y="109"/>
                  <a:pt x="221" y="109"/>
                </a:cubicBezTo>
                <a:cubicBezTo>
                  <a:pt x="218" y="67"/>
                  <a:pt x="218" y="67"/>
                  <a:pt x="218" y="67"/>
                </a:cubicBezTo>
                <a:cubicBezTo>
                  <a:pt x="213" y="80"/>
                  <a:pt x="213" y="80"/>
                  <a:pt x="213" y="80"/>
                </a:cubicBezTo>
                <a:cubicBezTo>
                  <a:pt x="201" y="109"/>
                  <a:pt x="201" y="109"/>
                  <a:pt x="201" y="109"/>
                </a:cubicBezTo>
                <a:cubicBezTo>
                  <a:pt x="184" y="109"/>
                  <a:pt x="184" y="109"/>
                  <a:pt x="184" y="109"/>
                </a:cubicBezTo>
                <a:cubicBezTo>
                  <a:pt x="176" y="39"/>
                  <a:pt x="176" y="39"/>
                  <a:pt x="176" y="39"/>
                </a:cubicBezTo>
                <a:cubicBezTo>
                  <a:pt x="196" y="39"/>
                  <a:pt x="196" y="39"/>
                  <a:pt x="196" y="39"/>
                </a:cubicBezTo>
                <a:cubicBezTo>
                  <a:pt x="198" y="71"/>
                  <a:pt x="198" y="71"/>
                  <a:pt x="198" y="71"/>
                </a:cubicBezTo>
                <a:cubicBezTo>
                  <a:pt x="199" y="74"/>
                  <a:pt x="199" y="74"/>
                  <a:pt x="199" y="74"/>
                </a:cubicBezTo>
                <a:cubicBezTo>
                  <a:pt x="199" y="77"/>
                  <a:pt x="199" y="77"/>
                  <a:pt x="199" y="77"/>
                </a:cubicBezTo>
                <a:cubicBezTo>
                  <a:pt x="199" y="79"/>
                  <a:pt x="199" y="80"/>
                  <a:pt x="199" y="81"/>
                </a:cubicBezTo>
                <a:cubicBezTo>
                  <a:pt x="200" y="78"/>
                  <a:pt x="201" y="75"/>
                  <a:pt x="202" y="73"/>
                </a:cubicBezTo>
                <a:cubicBezTo>
                  <a:pt x="216" y="39"/>
                  <a:pt x="216" y="39"/>
                  <a:pt x="216" y="39"/>
                </a:cubicBezTo>
                <a:cubicBezTo>
                  <a:pt x="233" y="39"/>
                  <a:pt x="233" y="39"/>
                  <a:pt x="233" y="39"/>
                </a:cubicBezTo>
                <a:cubicBezTo>
                  <a:pt x="236" y="81"/>
                  <a:pt x="236" y="81"/>
                  <a:pt x="236" y="81"/>
                </a:cubicBezTo>
                <a:cubicBezTo>
                  <a:pt x="238" y="77"/>
                  <a:pt x="239" y="73"/>
                  <a:pt x="241" y="69"/>
                </a:cubicBezTo>
                <a:cubicBezTo>
                  <a:pt x="253" y="39"/>
                  <a:pt x="253" y="39"/>
                  <a:pt x="253" y="39"/>
                </a:cubicBezTo>
                <a:cubicBezTo>
                  <a:pt x="269" y="39"/>
                  <a:pt x="269" y="39"/>
                  <a:pt x="269" y="39"/>
                </a:cubicBezTo>
                <a:lnTo>
                  <a:pt x="240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10" name="Рисунок 15">
            <a:extLst>
              <a:ext uri="{FF2B5EF4-FFF2-40B4-BE49-F238E27FC236}">
                <a16:creationId xmlns:a16="http://schemas.microsoft.com/office/drawing/2014/main" id="{D759CC3E-66B1-DE98-1A12-BB9C84DC03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0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16">
            <a:extLst>
              <a:ext uri="{FF2B5EF4-FFF2-40B4-BE49-F238E27FC236}">
                <a16:creationId xmlns:a16="http://schemas.microsoft.com/office/drawing/2014/main" id="{A483C3BE-37C8-3E4A-61C5-4CED5C9A5AF4}"/>
              </a:ext>
            </a:extLst>
          </p:cNvPr>
          <p:cNvSpPr/>
          <p:nvPr/>
        </p:nvSpPr>
        <p:spPr>
          <a:xfrm>
            <a:off x="422380" y="5769276"/>
            <a:ext cx="3656816" cy="89732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10" descr="tempsnip.jpg">
            <a:extLst>
              <a:ext uri="{FF2B5EF4-FFF2-40B4-BE49-F238E27FC236}">
                <a16:creationId xmlns:a16="http://schemas.microsoft.com/office/drawing/2014/main" id="{C4E60A60-02D8-C6FA-AA23-B0D78AE5C4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80" y="1517409"/>
            <a:ext cx="3111543" cy="4134441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3490086-BC1E-D732-086C-8C9AB0D280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7182398"/>
              </p:ext>
            </p:extLst>
          </p:nvPr>
        </p:nvGraphicFramePr>
        <p:xfrm>
          <a:off x="6323137" y="1517409"/>
          <a:ext cx="5355944" cy="44457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384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26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55" IPS / 9:16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with 5mm Tempered Glass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08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0:1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92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 FHD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15</a:t>
                      </a: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00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nits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16.7M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Visual ANGLE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 ms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1000:1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-30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℃ to 50℃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Storage -30℃ to 60℃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PROTECTION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IP65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5W * 2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MAX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000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with heater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) / </a:t>
                      </a:r>
                      <a:endParaRPr lang="ru-RU" sz="1000" b="0" u="none" strike="noStrike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Standby: 200W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 (Industrial)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100V-240V,50-60 Hz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WORKING HOURS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24/7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PC WINDOWS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Intel® Core™ i5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(1.7GHz) 3317U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GPU 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Intel® HD Graphics 4000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DDR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DDR3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4GB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ROM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128GB SSD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WI FI SUPPORT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802.11/b/g/n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SYSTEM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OS Windows 10 IoT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DEMENSION (W*D*H)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2080x880x230 mm</a:t>
                      </a:r>
                    </a:p>
                    <a:p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Base Stand 880 x 600 x 50 mm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172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Kg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approx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Base Stand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18 Kg</a:t>
                      </a:r>
                      <a:endParaRPr lang="ru-RU" sz="1000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742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071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$4499 USD / $5399 USD w/o VAT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5" name="Прямоугольник 6">
            <a:extLst>
              <a:ext uri="{FF2B5EF4-FFF2-40B4-BE49-F238E27FC236}">
                <a16:creationId xmlns:a16="http://schemas.microsoft.com/office/drawing/2014/main" id="{880B6402-A69D-F32B-24E8-9D0A30CA5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67" y="5898810"/>
            <a:ext cx="33192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time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2.5 months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time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train - 3 weeks / SEA – 6 weeks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MOQ: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ru-RU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4AE4F-8F7F-FC5E-7D0D-263B1BDC0810}"/>
              </a:ext>
            </a:extLst>
          </p:cNvPr>
          <p:cNvSpPr txBox="1"/>
          <p:nvPr/>
        </p:nvSpPr>
        <p:spPr>
          <a:xfrm>
            <a:off x="6226155" y="6185556"/>
            <a:ext cx="50185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1200" b="1">
                <a:solidFill>
                  <a:srgbClr val="9B2E3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9pPr>
          </a:lstStyle>
          <a:p>
            <a:r>
              <a:rPr lang="en-US" dirty="0">
                <a:solidFill>
                  <a:srgbClr val="00A7FF"/>
                </a:solidFill>
              </a:rPr>
              <a:t>*TP 20 IR Touch could be added optionally</a:t>
            </a:r>
          </a:p>
          <a:p>
            <a:r>
              <a:rPr lang="en-US" dirty="0">
                <a:solidFill>
                  <a:srgbClr val="00A7FF"/>
                </a:solidFill>
              </a:rPr>
              <a:t>* Camera could be added optionally</a:t>
            </a:r>
            <a:endParaRPr lang="ru-RU" dirty="0">
              <a:solidFill>
                <a:srgbClr val="00A7FF"/>
              </a:solidFill>
            </a:endParaRPr>
          </a:p>
        </p:txBody>
      </p:sp>
      <p:pic>
        <p:nvPicPr>
          <p:cNvPr id="7" name="Рисунок 9" descr="size.png">
            <a:extLst>
              <a:ext uri="{FF2B5EF4-FFF2-40B4-BE49-F238E27FC236}">
                <a16:creationId xmlns:a16="http://schemas.microsoft.com/office/drawing/2014/main" id="{A33396AD-7D74-9D32-A00D-233999D27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10" y="1897244"/>
            <a:ext cx="2469754" cy="3492197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8" name="Прямоугольник 1">
            <a:extLst>
              <a:ext uri="{FF2B5EF4-FFF2-40B4-BE49-F238E27FC236}">
                <a16:creationId xmlns:a16="http://schemas.microsoft.com/office/drawing/2014/main" id="{E108ACD8-3C13-DCED-CD65-55238DF41371}"/>
              </a:ext>
            </a:extLst>
          </p:cNvPr>
          <p:cNvSpPr/>
          <p:nvPr/>
        </p:nvSpPr>
        <p:spPr>
          <a:xfrm>
            <a:off x="422380" y="19455"/>
            <a:ext cx="7990730" cy="1902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9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Totem </a:t>
            </a:r>
            <a:r>
              <a:rPr lang="en-US" sz="2900" b="1" dirty="0" err="1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OutDoor</a:t>
            </a:r>
            <a:r>
              <a:rPr lang="en-US" sz="29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9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</a:t>
            </a:r>
            <a:r>
              <a:rPr lang="en-US" sz="29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ru-RU" sz="29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9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(PDSOM55SWN0P)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ru-RU" sz="29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12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591A61-4EBB-17C2-0F0D-C5D5A1540F9D}"/>
              </a:ext>
            </a:extLst>
          </p:cNvPr>
          <p:cNvSpPr txBox="1"/>
          <p:nvPr/>
        </p:nvSpPr>
        <p:spPr>
          <a:xfrm>
            <a:off x="574322" y="379985"/>
            <a:ext cx="5429307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C50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Wall mount (UHD displays)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03F53-476B-25B4-CC90-6405A1D0CA41}"/>
              </a:ext>
            </a:extLst>
          </p:cNvPr>
          <p:cNvSpPr/>
          <p:nvPr/>
        </p:nvSpPr>
        <p:spPr>
          <a:xfrm>
            <a:off x="8065827" y="1505043"/>
            <a:ext cx="4126173" cy="3635917"/>
          </a:xfrm>
          <a:prstGeom prst="rect">
            <a:avLst/>
          </a:prstGeom>
          <a:gradFill>
            <a:gsLst>
              <a:gs pos="0">
                <a:srgbClr val="0B0B0B"/>
              </a:gs>
              <a:gs pos="100000">
                <a:srgbClr val="13131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426FD7-F627-47E7-A7B8-9144BC81E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246" y="1505041"/>
            <a:ext cx="4126768" cy="3635919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DE8A50A-BB6E-4089-AB3A-2A0101F5AB0A}"/>
              </a:ext>
            </a:extLst>
          </p:cNvPr>
          <p:cNvSpPr/>
          <p:nvPr/>
        </p:nvSpPr>
        <p:spPr>
          <a:xfrm>
            <a:off x="4087713" y="5214628"/>
            <a:ext cx="3831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solution your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really needed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2404E6-2797-40C7-88BA-52A3DC95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081" y="1774279"/>
            <a:ext cx="4129919" cy="309743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DCA34A7-7DD8-4533-AF3C-63DAE1C0282E}"/>
              </a:ext>
            </a:extLst>
          </p:cNvPr>
          <p:cNvSpPr/>
          <p:nvPr/>
        </p:nvSpPr>
        <p:spPr>
          <a:xfrm>
            <a:off x="495166" y="5247143"/>
            <a:ext cx="3376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in line with 4K content Era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73BAF5D-75F5-41A3-B448-5767C12A1031}"/>
              </a:ext>
            </a:extLst>
          </p:cNvPr>
          <p:cNvSpPr/>
          <p:nvPr/>
        </p:nvSpPr>
        <p:spPr>
          <a:xfrm>
            <a:off x="8635061" y="5247143"/>
            <a:ext cx="2983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then 1 billion colors</a:t>
            </a:r>
            <a:endParaRPr lang="ru-RU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B8A3A78-E824-4FB0-B4E0-7A45083D9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493331"/>
            <a:ext cx="997875" cy="3653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29DC282-24EF-4794-ADCA-CE927A2BCF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21" r="5901"/>
          <a:stretch/>
        </p:blipFill>
        <p:spPr>
          <a:xfrm>
            <a:off x="-1" y="1505039"/>
            <a:ext cx="4328161" cy="36359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BAE3664-4D8D-473A-B6EA-4209BF122B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10" r="3810"/>
          <a:stretch/>
        </p:blipFill>
        <p:spPr>
          <a:xfrm>
            <a:off x="7863839" y="1505038"/>
            <a:ext cx="4328161" cy="363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8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14">
            <a:extLst>
              <a:ext uri="{FF2B5EF4-FFF2-40B4-BE49-F238E27FC236}">
                <a16:creationId xmlns:a16="http://schemas.microsoft.com/office/drawing/2014/main" id="{27DABD93-084C-3A19-CD70-FB063E12720F}"/>
              </a:ext>
            </a:extLst>
          </p:cNvPr>
          <p:cNvSpPr/>
          <p:nvPr/>
        </p:nvSpPr>
        <p:spPr>
          <a:xfrm>
            <a:off x="799502" y="5609434"/>
            <a:ext cx="3656816" cy="74686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DC4A86D1-5E9B-4E8F-4FDF-346888DD4D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129636"/>
              </p:ext>
            </p:extLst>
          </p:nvPr>
        </p:nvGraphicFramePr>
        <p:xfrm>
          <a:off x="5293197" y="2087068"/>
          <a:ext cx="6594261" cy="4142198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812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42.51” (43”)</a:t>
                      </a:r>
                      <a:r>
                        <a:rPr lang="ru-RU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D-LED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/ R.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FREQUENCY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3840 x 2160 Landscape usage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only / 60Hz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350 cd/m2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4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1.07B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(10 bit)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VIEWING ANGLE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 ms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1100:1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62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LIFETIME / OPERATING MODE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30 000 h min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18/7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USB 2.0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HDMI CEC IN / VGA IN / Audio (IN/OUT)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1/1/1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74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RS232 IN / RS232 OUT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1/1 RJ45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(WXDXH), MM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970x84.8x558.3 mm 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Bezel: 13 mm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(WXDXH), MM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1070x153x663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mm 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 kg / 12.2 kg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29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HOUSING MATERIAL/COLOR 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Metal / Black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0℃ to 40℃ / 20% to 85%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5W*2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85W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In standby: &lt;0.5W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VESA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VESA size (400mm x 200mm)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583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ACCESSORY IN THE BOX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AC power cable, user guide, remote control, warranty card, Wall Mounting kit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 50-60 Hz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ctr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68" marR="6768" marT="685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68" marR="6768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68" marR="6768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000" b="1" u="none" strike="noStrike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68" marR="6768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68" marR="6768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68" marR="6768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6768" marR="6768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$499 USD / $619 USD w/o VAT </a:t>
                      </a:r>
                    </a:p>
                  </a:txBody>
                  <a:tcPr marL="6768" marR="6768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Прямоугольник 6">
            <a:extLst>
              <a:ext uri="{FF2B5EF4-FFF2-40B4-BE49-F238E27FC236}">
                <a16:creationId xmlns:a16="http://schemas.microsoft.com/office/drawing/2014/main" id="{8B6122B7-8B00-41B9-D4FD-363AAD484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281" y="5650375"/>
            <a:ext cx="33272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months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 - 3 weeks / SEA – 6 weeks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MOQ: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 pcs from all Offices</a:t>
            </a:r>
          </a:p>
        </p:txBody>
      </p:sp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A2492184-4E7B-211A-CD19-A30230530CB7}"/>
              </a:ext>
            </a:extLst>
          </p:cNvPr>
          <p:cNvSpPr/>
          <p:nvPr/>
        </p:nvSpPr>
        <p:spPr>
          <a:xfrm>
            <a:off x="738308" y="77725"/>
            <a:ext cx="9541765" cy="1172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Wall Mount 43” (PDSIK43WNN0L) </a:t>
            </a:r>
            <a:endParaRPr lang="ru-RU" sz="22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B1708CFB-8869-75FA-565F-06619549C133}"/>
              </a:ext>
            </a:extLst>
          </p:cNvPr>
          <p:cNvSpPr/>
          <p:nvPr/>
        </p:nvSpPr>
        <p:spPr>
          <a:xfrm>
            <a:off x="733661" y="4750638"/>
            <a:ext cx="2852347" cy="646331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Slim design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Metal case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Competitive price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DD37BE52-D78D-2B92-F649-26E76EC13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600" y="1087468"/>
            <a:ext cx="5174765" cy="3450706"/>
          </a:xfrm>
          <a:prstGeom prst="rect">
            <a:avLst/>
          </a:prstGeom>
        </p:spPr>
      </p:pic>
      <p:pic>
        <p:nvPicPr>
          <p:cNvPr id="8" name="Рисунок 13">
            <a:extLst>
              <a:ext uri="{FF2B5EF4-FFF2-40B4-BE49-F238E27FC236}">
                <a16:creationId xmlns:a16="http://schemas.microsoft.com/office/drawing/2014/main" id="{4D5C87A1-4456-B069-437D-9495982C5F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5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16">
            <a:extLst>
              <a:ext uri="{FF2B5EF4-FFF2-40B4-BE49-F238E27FC236}">
                <a16:creationId xmlns:a16="http://schemas.microsoft.com/office/drawing/2014/main" id="{D9B41831-C1FB-4D8D-DAA5-17CF311A1983}"/>
              </a:ext>
            </a:extLst>
          </p:cNvPr>
          <p:cNvSpPr/>
          <p:nvPr/>
        </p:nvSpPr>
        <p:spPr>
          <a:xfrm>
            <a:off x="424994" y="5639742"/>
            <a:ext cx="3656816" cy="74686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059E2735-9AFD-73C4-CF00-193DE13CAE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1414824"/>
              </p:ext>
            </p:extLst>
          </p:nvPr>
        </p:nvGraphicFramePr>
        <p:xfrm>
          <a:off x="5215990" y="1806384"/>
          <a:ext cx="6551016" cy="4142198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67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7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4023" marR="402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.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” (55”)</a:t>
                      </a:r>
                      <a:r>
                        <a:rPr lang="ru-RU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D-LED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23" marR="402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/ R.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FREQUENCY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3840 x 2160 Landscape usage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only / 60Hz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350 cd/m2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4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1.07B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(10 bit)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VIEWING ANGLE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 ms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00:1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62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LIFETIME / OPERATING MODE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30 000 h min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18/7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USB 2.0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HDMI CEC IN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VGA IN / Audio (IN/OUT)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1/1/1</a:t>
                      </a:r>
                    </a:p>
                  </a:txBody>
                  <a:tcPr marL="4023" marR="402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74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RS232 IN / RS232 OUT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1/1 RJ45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(WXDXH), MM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1243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70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714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mm 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Bezel: 13.9 mm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(WXDXH), MM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364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x15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824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mm </a:t>
                      </a:r>
                    </a:p>
                  </a:txBody>
                  <a:tcPr marL="4023" marR="402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15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kg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18.6 kg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29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HOUSING MATERIAL/COLOR 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Metal / Black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0℃ to 40℃ / 20% to 85%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5W*2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140W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In standby: &lt;0.5W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583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VESA</a:t>
                      </a:r>
                    </a:p>
                  </a:txBody>
                  <a:tcPr marL="4023" marR="402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VESA size (400mm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x 400mm) 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583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ACCESSORY IN THE BOX</a:t>
                      </a:r>
                    </a:p>
                  </a:txBody>
                  <a:tcPr marL="4023" marR="402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AC power cable, user guide, remote control, warranty card, Wall Mounting kit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 50-60 Hz</a:t>
                      </a:r>
                    </a:p>
                  </a:txBody>
                  <a:tcPr marL="4023" marR="402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ctr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02" marR="6702" marT="685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000" b="1" u="none" strike="noStrike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02" marR="6702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02" marR="6702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000" b="1" u="none" strike="noStrike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02" marR="6702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02" marR="6702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02" marR="6702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6702" marR="6702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$559 USD / $699 USD w/o VAT </a:t>
                      </a:r>
                    </a:p>
                  </a:txBody>
                  <a:tcPr marL="6702" marR="6702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Прямоугольник 6">
            <a:extLst>
              <a:ext uri="{FF2B5EF4-FFF2-40B4-BE49-F238E27FC236}">
                <a16:creationId xmlns:a16="http://schemas.microsoft.com/office/drawing/2014/main" id="{BCEE5B3A-3A49-8323-0B40-43A82A1BC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73" y="5690011"/>
            <a:ext cx="33272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months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 - 3 weeks / SEA – 6 weeks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MOQ: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 pcs from all Offices</a:t>
            </a:r>
          </a:p>
        </p:txBody>
      </p:sp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CAF1CDAA-ED20-5222-800B-8CF33556C457}"/>
              </a:ext>
            </a:extLst>
          </p:cNvPr>
          <p:cNvSpPr/>
          <p:nvPr/>
        </p:nvSpPr>
        <p:spPr>
          <a:xfrm>
            <a:off x="553211" y="326544"/>
            <a:ext cx="9187266" cy="1172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Wall Mount </a:t>
            </a:r>
            <a:r>
              <a:rPr lang="ru-RU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</a:t>
            </a:r>
            <a:r>
              <a:rPr lang="en-US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(PDSIK55WNN0L) </a:t>
            </a:r>
            <a:endParaRPr lang="ru-RU" sz="22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*Most popular model</a:t>
            </a:r>
            <a:endParaRPr lang="ru-RU" sz="2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Прямоугольник 14">
            <a:extLst>
              <a:ext uri="{FF2B5EF4-FFF2-40B4-BE49-F238E27FC236}">
                <a16:creationId xmlns:a16="http://schemas.microsoft.com/office/drawing/2014/main" id="{660D3320-E777-9015-46E1-3947FE4A5737}"/>
              </a:ext>
            </a:extLst>
          </p:cNvPr>
          <p:cNvSpPr/>
          <p:nvPr/>
        </p:nvSpPr>
        <p:spPr>
          <a:xfrm>
            <a:off x="424994" y="4695380"/>
            <a:ext cx="3802504" cy="646331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Slim design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Metal case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Competitive price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C29AD182-C0F8-EBAC-CEF2-495BB9E7A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617" y="1341718"/>
            <a:ext cx="5265361" cy="3511118"/>
          </a:xfrm>
          <a:prstGeom prst="rect">
            <a:avLst/>
          </a:prstGeom>
        </p:spPr>
      </p:pic>
      <p:pic>
        <p:nvPicPr>
          <p:cNvPr id="8" name="Рисунок 15">
            <a:extLst>
              <a:ext uri="{FF2B5EF4-FFF2-40B4-BE49-F238E27FC236}">
                <a16:creationId xmlns:a16="http://schemas.microsoft.com/office/drawing/2014/main" id="{2D545849-FABE-6B08-3F1C-51F7EAE535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2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7">
            <a:extLst>
              <a:ext uri="{FF2B5EF4-FFF2-40B4-BE49-F238E27FC236}">
                <a16:creationId xmlns:a16="http://schemas.microsoft.com/office/drawing/2014/main" id="{3505E8CD-6B33-822B-3E5A-B68F9F4E8259}"/>
              </a:ext>
            </a:extLst>
          </p:cNvPr>
          <p:cNvSpPr/>
          <p:nvPr/>
        </p:nvSpPr>
        <p:spPr>
          <a:xfrm>
            <a:off x="8362764" y="4639666"/>
            <a:ext cx="3010421" cy="859725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EF95FA5E-A140-3B2B-18B9-8F7DFCC4B3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5233935"/>
              </p:ext>
            </p:extLst>
          </p:nvPr>
        </p:nvGraphicFramePr>
        <p:xfrm>
          <a:off x="859278" y="1822822"/>
          <a:ext cx="6594261" cy="3830545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4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54.64” (55”)</a:t>
                      </a:r>
                      <a:r>
                        <a:rPr lang="ru-RU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D-LED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/ R.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FREQUENCY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1920 x 1080 Landscape &amp; Portrait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usage / 60Hz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350 cd/m2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4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1.07B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(8 bit)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VIEWING ANGLE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 ms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1000:1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62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LIFETIME / OPERATING MODE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30 000 h min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24/7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USB 2.0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HDMI CEC IN / VGA IN / Audio (IN/OUT)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1/1/1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74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RS232 IN / RS232 OUT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1/1 RJ45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(WXDXH), MM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1243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70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714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mm 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Bezel: 13.9 mm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(WXDXH), MM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364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x15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824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mm 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15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kg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18.6 kg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29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HOUSING MATERIAL/COLOR 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Metal / Black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0℃ to 40℃ / 20% to 85%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5W*2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140W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In standby: &lt;0.5W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VESA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VESA size (400mm x 400mm)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583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ACCESSORY IN THE BOX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AC power cable, user guide, remote control, warranty card, Wall Mounting kit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 50-60 Hz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68" marR="6768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000" b="1" u="none" strike="noStrike" kern="1200" baseline="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68" marR="6768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02" marR="6702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02" marR="6702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6768" marR="6768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$529 USD / $639 USD w/o VAT </a:t>
                      </a:r>
                    </a:p>
                  </a:txBody>
                  <a:tcPr marL="6768" marR="6768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A6690553-FC16-2AD5-1754-782A745F520A}"/>
              </a:ext>
            </a:extLst>
          </p:cNvPr>
          <p:cNvSpPr/>
          <p:nvPr/>
        </p:nvSpPr>
        <p:spPr>
          <a:xfrm>
            <a:off x="766326" y="270923"/>
            <a:ext cx="10156140" cy="11726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34">
              <a:lnSpc>
                <a:spcPct val="12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Wall Mount PRO 55” (PDSIK55WNN0U) </a:t>
            </a:r>
            <a:r>
              <a:rPr lang="en-US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*EOL</a:t>
            </a:r>
            <a:endParaRPr lang="ru-RU" sz="2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7D309FFB-EFCA-0101-D564-F1ECCC2DA523}"/>
              </a:ext>
            </a:extLst>
          </p:cNvPr>
          <p:cNvSpPr/>
          <p:nvPr/>
        </p:nvSpPr>
        <p:spPr>
          <a:xfrm>
            <a:off x="8453512" y="4668394"/>
            <a:ext cx="3010421" cy="830997"/>
          </a:xfrm>
          <a:prstGeom prst="rect">
            <a:avLst/>
          </a:prstGeom>
        </p:spPr>
        <p:txBody>
          <a:bodyPr wrap="square"/>
          <a:lstStyle/>
          <a:p>
            <a:pPr marL="284163" indent="-284163">
              <a:buFont typeface="Arial" panose="020B0604020202020204" pitchFamily="34" charset="0"/>
              <a:buBlip>
                <a:blip r:embed="rId2"/>
              </a:buBlip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Slim design</a:t>
            </a:r>
            <a:endParaRPr lang="ru-RU" sz="12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pPr marL="284163" indent="-284163">
              <a:buFont typeface="Arial" panose="020B0604020202020204" pitchFamily="34" charset="0"/>
              <a:buBlip>
                <a:blip r:embed="rId2"/>
              </a:buBlip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Metal case</a:t>
            </a:r>
          </a:p>
          <a:p>
            <a:pPr marL="284163" indent="-284163">
              <a:buFont typeface="Arial" panose="020B0604020202020204" pitchFamily="34" charset="0"/>
              <a:buBlip>
                <a:blip r:embed="rId2"/>
              </a:buBlip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Competitive price</a:t>
            </a:r>
          </a:p>
          <a:p>
            <a:pPr marL="284163" indent="-284163">
              <a:buFont typeface="Arial" panose="020B0604020202020204" pitchFamily="34" charset="0"/>
              <a:buBlip>
                <a:blip r:embed="rId2"/>
              </a:buBlip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Professional Panel 24/7</a:t>
            </a:r>
            <a:endParaRPr lang="ru-RU" sz="12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1BE400F8-EB23-6092-2DC3-D6371718F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797" y="1204633"/>
            <a:ext cx="5265361" cy="3511118"/>
          </a:xfrm>
          <a:prstGeom prst="rect">
            <a:avLst/>
          </a:prstGeom>
        </p:spPr>
      </p:pic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A93046E5-6B41-2008-C77F-3AA58A1A31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799" y="541961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5222A9-8F2E-4302-BD18-005D03B56D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0"/>
          <a:stretch/>
        </p:blipFill>
        <p:spPr>
          <a:xfrm>
            <a:off x="0" y="1251041"/>
            <a:ext cx="3962400" cy="303647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F50D0CE-E6AB-44AF-B953-9720C30ECCE6}"/>
              </a:ext>
            </a:extLst>
          </p:cNvPr>
          <p:cNvSpPr/>
          <p:nvPr/>
        </p:nvSpPr>
        <p:spPr>
          <a:xfrm>
            <a:off x="0" y="4959492"/>
            <a:ext cx="3940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Seamless large screens with super slim bezel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A9AD14-275E-4321-B5E2-F0A06332C6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28" r="9380"/>
          <a:stretch/>
        </p:blipFill>
        <p:spPr>
          <a:xfrm>
            <a:off x="8065827" y="1251041"/>
            <a:ext cx="4125582" cy="349110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2AFAC9D-FFBD-4528-981C-4B67B6272FA1}"/>
              </a:ext>
            </a:extLst>
          </p:cNvPr>
          <p:cNvSpPr/>
          <p:nvPr/>
        </p:nvSpPr>
        <p:spPr>
          <a:xfrm>
            <a:off x="7080618" y="4913325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 wall could be a Video Wall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73724D-DB96-442F-84BC-1B09E6248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51041"/>
            <a:ext cx="3962400" cy="34911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066FFA-EA8C-4879-8F03-BC83E85B4C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86"/>
          <a:stretch/>
        </p:blipFill>
        <p:spPr>
          <a:xfrm>
            <a:off x="-1" y="1250930"/>
            <a:ext cx="3976693" cy="35445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DE027-8C2F-49F8-8D8B-89FD90B4102E}"/>
              </a:ext>
            </a:extLst>
          </p:cNvPr>
          <p:cNvSpPr txBox="1"/>
          <p:nvPr/>
        </p:nvSpPr>
        <p:spPr>
          <a:xfrm>
            <a:off x="664243" y="383161"/>
            <a:ext cx="7193902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C50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LCD Video Walls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8E50AF6-5E36-43F0-BB8A-72F6CC4A4D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493331"/>
            <a:ext cx="997875" cy="3653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E728FE-8270-4D24-98A0-BA54F448CD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56" r="2066"/>
          <a:stretch/>
        </p:blipFill>
        <p:spPr>
          <a:xfrm>
            <a:off x="8147107" y="1251039"/>
            <a:ext cx="4044893" cy="3544479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DEC3DD5-DC78-497B-9906-89C8798B2D56}"/>
              </a:ext>
            </a:extLst>
          </p:cNvPr>
          <p:cNvSpPr/>
          <p:nvPr/>
        </p:nvSpPr>
        <p:spPr>
          <a:xfrm>
            <a:off x="4436026" y="4959492"/>
            <a:ext cx="331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content form any angle</a:t>
            </a:r>
            <a:endParaRPr lang="ru-RU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46FA77F-A231-4116-8AB8-9290F04460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789"/>
          <a:stretch/>
        </p:blipFill>
        <p:spPr>
          <a:xfrm>
            <a:off x="3940245" y="1250930"/>
            <a:ext cx="4630601" cy="35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917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15">
            <a:extLst>
              <a:ext uri="{FF2B5EF4-FFF2-40B4-BE49-F238E27FC236}">
                <a16:creationId xmlns:a16="http://schemas.microsoft.com/office/drawing/2014/main" id="{D56BE4AF-A595-922D-AE3F-6EAD4477EB9C}"/>
              </a:ext>
            </a:extLst>
          </p:cNvPr>
          <p:cNvSpPr/>
          <p:nvPr/>
        </p:nvSpPr>
        <p:spPr>
          <a:xfrm>
            <a:off x="708363" y="5639742"/>
            <a:ext cx="3656816" cy="74686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2E55E704-92E0-00AD-55C2-C5B1F4ED49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8"/>
          <a:stretch/>
        </p:blipFill>
        <p:spPr>
          <a:xfrm>
            <a:off x="264384" y="659002"/>
            <a:ext cx="5475179" cy="470727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6F2A3B9-CCFC-E23E-65AA-A71BCB32AE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4525289"/>
              </p:ext>
            </p:extLst>
          </p:nvPr>
        </p:nvGraphicFramePr>
        <p:xfrm>
          <a:off x="5193691" y="1859922"/>
          <a:ext cx="6769945" cy="3829172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621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7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48.5”</a:t>
                      </a:r>
                      <a:r>
                        <a:rPr lang="ru-RU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(49”) D-LED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/ R.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FREQUENCY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1920 x 1080 Landscape &amp; Portrait usage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60Hz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450 cd/m2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4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1.07B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(10 bit)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VIEWING ANGLE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 ms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1300:1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62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LIFETIME / OPERATING MODE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50 000 h min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24/7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USB 2.0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HDMI IN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VGA IN / DP IN / DVI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IN &amp; OUT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2/1/1/1&amp;1</a:t>
                      </a: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74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RS232 IN / RS232 OUT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1/1 RJ45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(WXDXH), MM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1077.58x113.65x607.8 mm 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Dual Bezel: 3.5 mm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(WXDXH), MM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1245x218x783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mm (1 pcs in one box)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TBD 28 kg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31.5 kg (1 pcs in one box)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29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HOUSING MATERIAL/COLOR 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Metal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Black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0℃ to 40℃ / 20% to 85%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In standby: &lt;0.5W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583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ACCESSORY IN THE BOX</a:t>
                      </a: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cable, user guide, HDMI cable, warranty card.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VESA option on the LCD (600mm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x 400mm), VESA kit is NOT included 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 50-60 Hz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ctr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marR="0" lvl="0" indent="0" algn="l" defTabSz="60969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086921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$999 USD / $1269 USD w/o VAT </a:t>
                      </a: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5" name="Прямоугольник 6">
            <a:extLst>
              <a:ext uri="{FF2B5EF4-FFF2-40B4-BE49-F238E27FC236}">
                <a16:creationId xmlns:a16="http://schemas.microsoft.com/office/drawing/2014/main" id="{DB8FE615-D684-C736-DA8A-DC93E1856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42" y="5689094"/>
            <a:ext cx="33272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months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 - 3 weeks / SEA – 6 weeks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MOQ: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 pcs from all Offices</a:t>
            </a:r>
          </a:p>
        </p:txBody>
      </p:sp>
      <p:sp>
        <p:nvSpPr>
          <p:cNvPr id="6" name="Прямоугольник 1">
            <a:extLst>
              <a:ext uri="{FF2B5EF4-FFF2-40B4-BE49-F238E27FC236}">
                <a16:creationId xmlns:a16="http://schemas.microsoft.com/office/drawing/2014/main" id="{4BAFD849-FAF1-EA75-DBC9-6D111254F8AC}"/>
              </a:ext>
            </a:extLst>
          </p:cNvPr>
          <p:cNvSpPr/>
          <p:nvPr/>
        </p:nvSpPr>
        <p:spPr>
          <a:xfrm>
            <a:off x="708363" y="11428"/>
            <a:ext cx="8970657" cy="1902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Video Wall 49”, 3.5mm bezel (PDSIN49WNN0L)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ru-RU" sz="29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99B9490C-281D-45B7-BA18-ABCACBF6B4E9}"/>
              </a:ext>
            </a:extLst>
          </p:cNvPr>
          <p:cNvSpPr/>
          <p:nvPr/>
        </p:nvSpPr>
        <p:spPr>
          <a:xfrm>
            <a:off x="708363" y="4858761"/>
            <a:ext cx="2779373" cy="461665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Blip>
                <a:blip r:embed="rId3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Slim 3.5mm bezel (dual)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Competitive price</a:t>
            </a:r>
          </a:p>
        </p:txBody>
      </p:sp>
      <p:pic>
        <p:nvPicPr>
          <p:cNvPr id="8" name="Рисунок 13">
            <a:extLst>
              <a:ext uri="{FF2B5EF4-FFF2-40B4-BE49-F238E27FC236}">
                <a16:creationId xmlns:a16="http://schemas.microsoft.com/office/drawing/2014/main" id="{89837B68-AA63-AE94-BBE5-AF68DF046D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8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3">
            <a:extLst>
              <a:ext uri="{FF2B5EF4-FFF2-40B4-BE49-F238E27FC236}">
                <a16:creationId xmlns:a16="http://schemas.microsoft.com/office/drawing/2014/main" id="{512F8A59-945D-4893-9C99-5FF65BB8C1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4" r="27798"/>
          <a:stretch/>
        </p:blipFill>
        <p:spPr>
          <a:xfrm>
            <a:off x="584991" y="838342"/>
            <a:ext cx="3939337" cy="4891569"/>
          </a:xfrm>
          <a:prstGeom prst="rect">
            <a:avLst/>
          </a:prstGeom>
        </p:spPr>
      </p:pic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D146E7D6-5F3F-0E0A-9A1A-7264003C0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1012403"/>
              </p:ext>
            </p:extLst>
          </p:nvPr>
        </p:nvGraphicFramePr>
        <p:xfrm>
          <a:off x="5032646" y="1238480"/>
          <a:ext cx="6752463" cy="492778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637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5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4.64”</a:t>
                      </a:r>
                      <a:r>
                        <a:rPr lang="ru-RU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(55”) D-LED</a:t>
                      </a:r>
                    </a:p>
                  </a:txBody>
                  <a:tcPr marL="4035" marR="4035" marT="411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32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RESOLUTION / R. FREQUENCY 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1920 x 1080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Landscape &amp; Portrait usage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60Hz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500 cd/m2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4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1.07B (10 bit)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VIEWING ANGLE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 ms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1200:1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62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LIFETIME / OPERATING MODE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50 000 h min / 24/7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USB 2.0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DP OUT, DP IN, HDMI IN, USB 2.0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1/2/2/1</a:t>
                      </a:r>
                    </a:p>
                  </a:txBody>
                  <a:tcPr marL="4035" marR="4035" marT="411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74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RS232 IN / RS232 OUT</a:t>
                      </a:r>
                      <a:r>
                        <a:rPr lang="ru-RU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LAN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1/1 RJ45, 1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UNIT DIMENSION (WXDXH), MM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.4x121.85x684.2 mm /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Dual Bezel: 3.5 mm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PACKAGE DIMENSION (WXDXH), MM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85x348x</a:t>
                      </a:r>
                      <a:r>
                        <a:rPr lang="ru-RU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58 mm (2 pcs in one box)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28 kg / 31.5 kg (1 pcs in one box)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29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HOUSING MATERIAL/COLOR 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Metal / Black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0℃ to 40℃ / 20% to 85%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200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 / In standby: &lt;0.5W</a:t>
                      </a:r>
                      <a:endParaRPr lang="ru-RU" sz="1200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583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ACCESSORY IN THE BOX</a:t>
                      </a: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cable, user guide, Remote control, HDMI cable, warranty card.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VESA option on the LCD (600mm x 400mm), VESA kit is NOT included 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 50-60 Hz</a:t>
                      </a:r>
                    </a:p>
                  </a:txBody>
                  <a:tcPr marL="4035" marR="4035" marT="411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ctr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345577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837047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marR="0" lvl="0" indent="0" algn="l" defTabSz="60969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087744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"/>
                          <a:ea typeface="+mn-ea"/>
                          <a:cs typeface="Segoe UI" panose="020B0502040204020203" pitchFamily="34" charset="0"/>
                        </a:rPr>
                        <a:t>$739 USD / $919 USD w/o VAT </a:t>
                      </a:r>
                    </a:p>
                  </a:txBody>
                  <a:tcPr marL="6721" marR="6721" marT="6853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083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6E1E16-3CB0-F399-5ABB-19A5D6ED062B}"/>
              </a:ext>
            </a:extLst>
          </p:cNvPr>
          <p:cNvSpPr txBox="1"/>
          <p:nvPr/>
        </p:nvSpPr>
        <p:spPr>
          <a:xfrm>
            <a:off x="454868" y="166552"/>
            <a:ext cx="9672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Video Wall </a:t>
            </a:r>
            <a:r>
              <a:rPr lang="ru-RU" sz="18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</a:t>
            </a:r>
            <a:r>
              <a:rPr lang="en-US" sz="18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”, 3.5mm bezel (PSIW55N0U0)</a:t>
            </a:r>
          </a:p>
        </p:txBody>
      </p:sp>
      <p:sp>
        <p:nvSpPr>
          <p:cNvPr id="4" name="Прямоугольник: усеченные противолежащие углы 15">
            <a:extLst>
              <a:ext uri="{FF2B5EF4-FFF2-40B4-BE49-F238E27FC236}">
                <a16:creationId xmlns:a16="http://schemas.microsoft.com/office/drawing/2014/main" id="{AB2A540E-3430-0AEE-556A-2756E160E713}"/>
              </a:ext>
            </a:extLst>
          </p:cNvPr>
          <p:cNvSpPr/>
          <p:nvPr/>
        </p:nvSpPr>
        <p:spPr>
          <a:xfrm>
            <a:off x="708363" y="5639742"/>
            <a:ext cx="3656816" cy="74686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6">
            <a:extLst>
              <a:ext uri="{FF2B5EF4-FFF2-40B4-BE49-F238E27FC236}">
                <a16:creationId xmlns:a16="http://schemas.microsoft.com/office/drawing/2014/main" id="{26BDD3C3-F512-D2A7-DF8D-A4C4049E8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42" y="5689094"/>
            <a:ext cx="33272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months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 - 3 weeks / SEA – 6 weeks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MOQ: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 pcs from all Offices</a:t>
            </a:r>
          </a:p>
        </p:txBody>
      </p:sp>
    </p:spTree>
    <p:extLst>
      <p:ext uri="{BB962C8B-B14F-4D97-AF65-F5344CB8AC3E}">
        <p14:creationId xmlns:p14="http://schemas.microsoft.com/office/powerpoint/2010/main" val="175107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053B4-52B9-CC2C-F64F-1886633C9267}"/>
              </a:ext>
            </a:extLst>
          </p:cNvPr>
          <p:cNvSpPr txBox="1"/>
          <p:nvPr/>
        </p:nvSpPr>
        <p:spPr>
          <a:xfrm>
            <a:off x="664243" y="383161"/>
            <a:ext cx="7193902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C50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Digital Signage created for business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4F373-044F-301B-DFB9-592D37611E56}"/>
              </a:ext>
            </a:extLst>
          </p:cNvPr>
          <p:cNvSpPr txBox="1"/>
          <p:nvPr/>
        </p:nvSpPr>
        <p:spPr>
          <a:xfrm>
            <a:off x="664243" y="889915"/>
            <a:ext cx="403725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Discover ideal display solutions for any business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0335F7F-DE0A-40F1-96BA-6A84CCA1E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6" y="1832476"/>
            <a:ext cx="3680704" cy="2501206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285D9E-9BA3-4BA0-9F82-27422767474A}"/>
              </a:ext>
            </a:extLst>
          </p:cNvPr>
          <p:cNvSpPr/>
          <p:nvPr/>
        </p:nvSpPr>
        <p:spPr>
          <a:xfrm>
            <a:off x="1767194" y="4116747"/>
            <a:ext cx="1477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Walls </a:t>
            </a:r>
            <a:endParaRPr lang="ru-RU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E9CE9E9-C8BE-4BB5-918A-933AC75D2723}"/>
              </a:ext>
            </a:extLst>
          </p:cNvPr>
          <p:cNvSpPr/>
          <p:nvPr/>
        </p:nvSpPr>
        <p:spPr>
          <a:xfrm>
            <a:off x="1244539" y="4484546"/>
            <a:ext cx="25090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Immerse customer into visual</a:t>
            </a:r>
            <a:endParaRPr lang="ru-RU" sz="1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941711-36CA-46EA-BEBC-A5537F4CBE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9" t="16859" r="2846" b="-1457"/>
          <a:stretch/>
        </p:blipFill>
        <p:spPr>
          <a:xfrm>
            <a:off x="8526588" y="1316693"/>
            <a:ext cx="2715491" cy="4047674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40A503F-639F-44F4-A127-55B0331B02DD}"/>
              </a:ext>
            </a:extLst>
          </p:cNvPr>
          <p:cNvSpPr/>
          <p:nvPr/>
        </p:nvSpPr>
        <p:spPr>
          <a:xfrm>
            <a:off x="8857879" y="4909571"/>
            <a:ext cx="2216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All-in-one indoor solutions (Totems)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DB4C6B1-3DA4-4CF6-928F-395FEF287C09}"/>
              </a:ext>
            </a:extLst>
          </p:cNvPr>
          <p:cNvSpPr/>
          <p:nvPr/>
        </p:nvSpPr>
        <p:spPr>
          <a:xfrm>
            <a:off x="8432745" y="5516353"/>
            <a:ext cx="30669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Bright content anywhere you need it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15E30D1-772B-48AB-BB12-3F189F2C5C48}"/>
              </a:ext>
            </a:extLst>
          </p:cNvPr>
          <p:cNvSpPr/>
          <p:nvPr/>
        </p:nvSpPr>
        <p:spPr>
          <a:xfrm>
            <a:off x="4727508" y="5171586"/>
            <a:ext cx="3462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LED Signage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Outdoor&amp;Indoor</a:t>
            </a:r>
            <a:endParaRPr lang="ru-RU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99E927D-253A-4B60-ADA7-9C7A0D4259EF}"/>
              </a:ext>
            </a:extLst>
          </p:cNvPr>
          <p:cNvSpPr/>
          <p:nvPr/>
        </p:nvSpPr>
        <p:spPr>
          <a:xfrm>
            <a:off x="5339839" y="5515231"/>
            <a:ext cx="2410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Breath and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eye will be taken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ADC77B3-0307-492B-9ACA-ED7CE7BE7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475" y="941265"/>
            <a:ext cx="3462881" cy="2319325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5E84E50-44DB-41A3-BF8F-4A0B73C01662}"/>
              </a:ext>
            </a:extLst>
          </p:cNvPr>
          <p:cNvSpPr/>
          <p:nvPr/>
        </p:nvSpPr>
        <p:spPr>
          <a:xfrm>
            <a:off x="5433251" y="2921894"/>
            <a:ext cx="1679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UHD Displays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C7E9B2E-3C0D-4D57-BE2C-69047FFC9D3F}"/>
              </a:ext>
            </a:extLst>
          </p:cNvPr>
          <p:cNvSpPr/>
          <p:nvPr/>
        </p:nvSpPr>
        <p:spPr>
          <a:xfrm>
            <a:off x="4872965" y="3234903"/>
            <a:ext cx="28877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sharpest way to communicate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C3AC05B-9B18-4B1C-8AF6-F9287B4D3A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635571"/>
            <a:ext cx="997875" cy="36532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4BFE5D8-5F83-41D7-9C70-CD84B5801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8" y="6163541"/>
            <a:ext cx="2435357" cy="384049"/>
          </a:xfrm>
          <a:prstGeom prst="rect">
            <a:avLst/>
          </a:prstGeom>
        </p:spPr>
      </p:pic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EC63488-BDF9-4768-B0BD-E4A0465D19EC}"/>
              </a:ext>
            </a:extLst>
          </p:cNvPr>
          <p:cNvSpPr/>
          <p:nvPr/>
        </p:nvSpPr>
        <p:spPr>
          <a:xfrm>
            <a:off x="3443660" y="6213804"/>
            <a:ext cx="6311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create content, manage displays and analyze data with specialized software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A71313-D0FC-4B0F-9950-07D1311A2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966" y="3347275"/>
            <a:ext cx="2630078" cy="19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26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3">
            <a:extLst>
              <a:ext uri="{FF2B5EF4-FFF2-40B4-BE49-F238E27FC236}">
                <a16:creationId xmlns:a16="http://schemas.microsoft.com/office/drawing/2014/main" id="{5C62D443-4777-6807-DD90-5AB825A144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964304"/>
              </p:ext>
            </p:extLst>
          </p:nvPr>
        </p:nvGraphicFramePr>
        <p:xfrm>
          <a:off x="5311968" y="1821817"/>
          <a:ext cx="6626560" cy="3853807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56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4.64” (55”)</a:t>
                      </a:r>
                      <a:r>
                        <a:rPr lang="ru-RU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D-LED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14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/ R.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FREQUENCY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1920 x 1080 Landscape &amp; Portrait usage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60Hz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700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cd/m2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4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1.07B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(10 bit)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VIEWING ANGLE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 ms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1200:1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62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LIFETIME / OPERATING MODE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50 000 h min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24/7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USB 2.0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HDMI IN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VGA IN / DP IN / DVI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IN &amp; OUT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2/1/1/1&amp;1</a:t>
                      </a: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74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RS232 IN / RS232 OUT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1/1 RJ45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(WXDXH), MM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10.5x121.1x681.2 mm 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Dual Bezel: 0.88 mm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(WXDXH), MM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TBD 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80x213x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mm (1 pcs in one box)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TBD 28 kg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31.5 kg (1 pcs in one box)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29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HOUSING MATERIAL/COLOR 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Metal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Black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0℃ to 40℃ / 20% to 85%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225W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In standby: &lt;0.5W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583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ACCESSORY IN THE BOX</a:t>
                      </a: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cable, user guide, HDMI cable, warranty card.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VESA option on the LCD (600mm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x 400mm), VESA kit is NOT included 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 50-60 Hz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ctr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2579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marR="0" lvl="0" indent="0" algn="l" defTabSz="60969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5874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$2319 USD / $2859 USD w/o VAT </a:t>
                      </a: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3" name="Прямоугольник 1">
            <a:extLst>
              <a:ext uri="{FF2B5EF4-FFF2-40B4-BE49-F238E27FC236}">
                <a16:creationId xmlns:a16="http://schemas.microsoft.com/office/drawing/2014/main" id="{E5FD338E-B28F-FDEE-5599-30268A1D4659}"/>
              </a:ext>
            </a:extLst>
          </p:cNvPr>
          <p:cNvSpPr/>
          <p:nvPr/>
        </p:nvSpPr>
        <p:spPr>
          <a:xfrm>
            <a:off x="424994" y="46575"/>
            <a:ext cx="9010292" cy="1541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Video Wall </a:t>
            </a:r>
            <a:r>
              <a:rPr lang="ru-RU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</a:t>
            </a:r>
            <a:r>
              <a:rPr lang="en-US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”, 0.88mm bezel (PDSIS55WNN0M)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ru-RU" sz="29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3D70C826-FF94-049E-DA41-07ABBCB7E1B1}"/>
              </a:ext>
            </a:extLst>
          </p:cNvPr>
          <p:cNvSpPr/>
          <p:nvPr/>
        </p:nvSpPr>
        <p:spPr>
          <a:xfrm>
            <a:off x="424994" y="4944796"/>
            <a:ext cx="2779373" cy="461665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Slim </a:t>
            </a:r>
            <a:r>
              <a:rPr lang="ru-RU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0</a:t>
            </a: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.88 mm bezel (dual) only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Competitive price</a:t>
            </a:r>
          </a:p>
        </p:txBody>
      </p:sp>
      <p:sp>
        <p:nvSpPr>
          <p:cNvPr id="5" name="Freeform 68">
            <a:extLst>
              <a:ext uri="{FF2B5EF4-FFF2-40B4-BE49-F238E27FC236}">
                <a16:creationId xmlns:a16="http://schemas.microsoft.com/office/drawing/2014/main" id="{F07899D1-9F04-AF3B-B642-CD457C52533A}"/>
              </a:ext>
            </a:extLst>
          </p:cNvPr>
          <p:cNvSpPr>
            <a:spLocks noEditPoints="1"/>
          </p:cNvSpPr>
          <p:nvPr/>
        </p:nvSpPr>
        <p:spPr bwMode="auto">
          <a:xfrm>
            <a:off x="495993" y="1257646"/>
            <a:ext cx="811900" cy="391412"/>
          </a:xfrm>
          <a:custGeom>
            <a:avLst/>
            <a:gdLst>
              <a:gd name="T0" fmla="*/ 285 w 307"/>
              <a:gd name="T1" fmla="*/ 0 h 148"/>
              <a:gd name="T2" fmla="*/ 39 w 307"/>
              <a:gd name="T3" fmla="*/ 0 h 148"/>
              <a:gd name="T4" fmla="*/ 20 w 307"/>
              <a:gd name="T5" fmla="*/ 17 h 148"/>
              <a:gd name="T6" fmla="*/ 2 w 307"/>
              <a:gd name="T7" fmla="*/ 124 h 148"/>
              <a:gd name="T8" fmla="*/ 21 w 307"/>
              <a:gd name="T9" fmla="*/ 148 h 148"/>
              <a:gd name="T10" fmla="*/ 267 w 307"/>
              <a:gd name="T11" fmla="*/ 148 h 148"/>
              <a:gd name="T12" fmla="*/ 287 w 307"/>
              <a:gd name="T13" fmla="*/ 131 h 148"/>
              <a:gd name="T14" fmla="*/ 305 w 307"/>
              <a:gd name="T15" fmla="*/ 23 h 148"/>
              <a:gd name="T16" fmla="*/ 285 w 307"/>
              <a:gd name="T17" fmla="*/ 0 h 148"/>
              <a:gd name="T18" fmla="*/ 97 w 307"/>
              <a:gd name="T19" fmla="*/ 109 h 148"/>
              <a:gd name="T20" fmla="*/ 82 w 307"/>
              <a:gd name="T21" fmla="*/ 109 h 148"/>
              <a:gd name="T22" fmla="*/ 68 w 307"/>
              <a:gd name="T23" fmla="*/ 82 h 148"/>
              <a:gd name="T24" fmla="*/ 61 w 307"/>
              <a:gd name="T25" fmla="*/ 64 h 148"/>
              <a:gd name="T26" fmla="*/ 61 w 307"/>
              <a:gd name="T27" fmla="*/ 67 h 148"/>
              <a:gd name="T28" fmla="*/ 60 w 307"/>
              <a:gd name="T29" fmla="*/ 75 h 148"/>
              <a:gd name="T30" fmla="*/ 55 w 307"/>
              <a:gd name="T31" fmla="*/ 109 h 148"/>
              <a:gd name="T32" fmla="*/ 37 w 307"/>
              <a:gd name="T33" fmla="*/ 109 h 148"/>
              <a:gd name="T34" fmla="*/ 49 w 307"/>
              <a:gd name="T35" fmla="*/ 39 h 148"/>
              <a:gd name="T36" fmla="*/ 68 w 307"/>
              <a:gd name="T37" fmla="*/ 39 h 148"/>
              <a:gd name="T38" fmla="*/ 76 w 307"/>
              <a:gd name="T39" fmla="*/ 55 h 148"/>
              <a:gd name="T40" fmla="*/ 86 w 307"/>
              <a:gd name="T41" fmla="*/ 80 h 148"/>
              <a:gd name="T42" fmla="*/ 86 w 307"/>
              <a:gd name="T43" fmla="*/ 77 h 148"/>
              <a:gd name="T44" fmla="*/ 88 w 307"/>
              <a:gd name="T45" fmla="*/ 65 h 148"/>
              <a:gd name="T46" fmla="*/ 92 w 307"/>
              <a:gd name="T47" fmla="*/ 39 h 148"/>
              <a:gd name="T48" fmla="*/ 109 w 307"/>
              <a:gd name="T49" fmla="*/ 39 h 148"/>
              <a:gd name="T50" fmla="*/ 97 w 307"/>
              <a:gd name="T51" fmla="*/ 109 h 148"/>
              <a:gd name="T52" fmla="*/ 170 w 307"/>
              <a:gd name="T53" fmla="*/ 54 h 148"/>
              <a:gd name="T54" fmla="*/ 139 w 307"/>
              <a:gd name="T55" fmla="*/ 54 h 148"/>
              <a:gd name="T56" fmla="*/ 137 w 307"/>
              <a:gd name="T57" fmla="*/ 65 h 148"/>
              <a:gd name="T58" fmla="*/ 163 w 307"/>
              <a:gd name="T59" fmla="*/ 65 h 148"/>
              <a:gd name="T60" fmla="*/ 160 w 307"/>
              <a:gd name="T61" fmla="*/ 80 h 148"/>
              <a:gd name="T62" fmla="*/ 135 w 307"/>
              <a:gd name="T63" fmla="*/ 80 h 148"/>
              <a:gd name="T64" fmla="*/ 133 w 307"/>
              <a:gd name="T65" fmla="*/ 93 h 148"/>
              <a:gd name="T66" fmla="*/ 164 w 307"/>
              <a:gd name="T67" fmla="*/ 93 h 148"/>
              <a:gd name="T68" fmla="*/ 162 w 307"/>
              <a:gd name="T69" fmla="*/ 109 h 148"/>
              <a:gd name="T70" fmla="*/ 110 w 307"/>
              <a:gd name="T71" fmla="*/ 109 h 148"/>
              <a:gd name="T72" fmla="*/ 121 w 307"/>
              <a:gd name="T73" fmla="*/ 39 h 148"/>
              <a:gd name="T74" fmla="*/ 172 w 307"/>
              <a:gd name="T75" fmla="*/ 39 h 148"/>
              <a:gd name="T76" fmla="*/ 170 w 307"/>
              <a:gd name="T77" fmla="*/ 54 h 148"/>
              <a:gd name="T78" fmla="*/ 240 w 307"/>
              <a:gd name="T79" fmla="*/ 109 h 148"/>
              <a:gd name="T80" fmla="*/ 221 w 307"/>
              <a:gd name="T81" fmla="*/ 109 h 148"/>
              <a:gd name="T82" fmla="*/ 218 w 307"/>
              <a:gd name="T83" fmla="*/ 67 h 148"/>
              <a:gd name="T84" fmla="*/ 213 w 307"/>
              <a:gd name="T85" fmla="*/ 80 h 148"/>
              <a:gd name="T86" fmla="*/ 201 w 307"/>
              <a:gd name="T87" fmla="*/ 109 h 148"/>
              <a:gd name="T88" fmla="*/ 184 w 307"/>
              <a:gd name="T89" fmla="*/ 109 h 148"/>
              <a:gd name="T90" fmla="*/ 176 w 307"/>
              <a:gd name="T91" fmla="*/ 39 h 148"/>
              <a:gd name="T92" fmla="*/ 196 w 307"/>
              <a:gd name="T93" fmla="*/ 39 h 148"/>
              <a:gd name="T94" fmla="*/ 198 w 307"/>
              <a:gd name="T95" fmla="*/ 71 h 148"/>
              <a:gd name="T96" fmla="*/ 199 w 307"/>
              <a:gd name="T97" fmla="*/ 74 h 148"/>
              <a:gd name="T98" fmla="*/ 199 w 307"/>
              <a:gd name="T99" fmla="*/ 77 h 148"/>
              <a:gd name="T100" fmla="*/ 199 w 307"/>
              <a:gd name="T101" fmla="*/ 81 h 148"/>
              <a:gd name="T102" fmla="*/ 202 w 307"/>
              <a:gd name="T103" fmla="*/ 73 h 148"/>
              <a:gd name="T104" fmla="*/ 216 w 307"/>
              <a:gd name="T105" fmla="*/ 39 h 148"/>
              <a:gd name="T106" fmla="*/ 233 w 307"/>
              <a:gd name="T107" fmla="*/ 39 h 148"/>
              <a:gd name="T108" fmla="*/ 236 w 307"/>
              <a:gd name="T109" fmla="*/ 81 h 148"/>
              <a:gd name="T110" fmla="*/ 241 w 307"/>
              <a:gd name="T111" fmla="*/ 69 h 148"/>
              <a:gd name="T112" fmla="*/ 253 w 307"/>
              <a:gd name="T113" fmla="*/ 39 h 148"/>
              <a:gd name="T114" fmla="*/ 269 w 307"/>
              <a:gd name="T115" fmla="*/ 39 h 148"/>
              <a:gd name="T116" fmla="*/ 240 w 307"/>
              <a:gd name="T117" fmla="*/ 10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7" h="148">
                <a:moveTo>
                  <a:pt x="285" y="0"/>
                </a:moveTo>
                <a:cubicBezTo>
                  <a:pt x="39" y="0"/>
                  <a:pt x="39" y="0"/>
                  <a:pt x="39" y="0"/>
                </a:cubicBezTo>
                <a:cubicBezTo>
                  <a:pt x="30" y="0"/>
                  <a:pt x="21" y="7"/>
                  <a:pt x="20" y="17"/>
                </a:cubicBezTo>
                <a:cubicBezTo>
                  <a:pt x="2" y="124"/>
                  <a:pt x="2" y="124"/>
                  <a:pt x="2" y="124"/>
                </a:cubicBezTo>
                <a:cubicBezTo>
                  <a:pt x="0" y="137"/>
                  <a:pt x="9" y="148"/>
                  <a:pt x="21" y="148"/>
                </a:cubicBezTo>
                <a:cubicBezTo>
                  <a:pt x="267" y="148"/>
                  <a:pt x="267" y="148"/>
                  <a:pt x="267" y="148"/>
                </a:cubicBezTo>
                <a:cubicBezTo>
                  <a:pt x="277" y="148"/>
                  <a:pt x="285" y="141"/>
                  <a:pt x="287" y="131"/>
                </a:cubicBezTo>
                <a:cubicBezTo>
                  <a:pt x="305" y="23"/>
                  <a:pt x="305" y="23"/>
                  <a:pt x="305" y="23"/>
                </a:cubicBezTo>
                <a:cubicBezTo>
                  <a:pt x="307" y="11"/>
                  <a:pt x="297" y="0"/>
                  <a:pt x="285" y="0"/>
                </a:cubicBezTo>
                <a:close/>
                <a:moveTo>
                  <a:pt x="97" y="109"/>
                </a:moveTo>
                <a:cubicBezTo>
                  <a:pt x="82" y="109"/>
                  <a:pt x="82" y="109"/>
                  <a:pt x="82" y="109"/>
                </a:cubicBezTo>
                <a:cubicBezTo>
                  <a:pt x="68" y="82"/>
                  <a:pt x="68" y="82"/>
                  <a:pt x="68" y="82"/>
                </a:cubicBezTo>
                <a:cubicBezTo>
                  <a:pt x="64" y="75"/>
                  <a:pt x="62" y="69"/>
                  <a:pt x="61" y="64"/>
                </a:cubicBezTo>
                <a:cubicBezTo>
                  <a:pt x="61" y="65"/>
                  <a:pt x="61" y="66"/>
                  <a:pt x="61" y="67"/>
                </a:cubicBezTo>
                <a:cubicBezTo>
                  <a:pt x="61" y="69"/>
                  <a:pt x="61" y="71"/>
                  <a:pt x="60" y="75"/>
                </a:cubicBezTo>
                <a:cubicBezTo>
                  <a:pt x="55" y="109"/>
                  <a:pt x="55" y="109"/>
                  <a:pt x="55" y="109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49" y="39"/>
                  <a:pt x="49" y="39"/>
                  <a:pt x="49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76" y="55"/>
                  <a:pt x="76" y="55"/>
                  <a:pt x="76" y="55"/>
                </a:cubicBezTo>
                <a:cubicBezTo>
                  <a:pt x="81" y="66"/>
                  <a:pt x="85" y="75"/>
                  <a:pt x="86" y="80"/>
                </a:cubicBezTo>
                <a:cubicBezTo>
                  <a:pt x="86" y="79"/>
                  <a:pt x="86" y="78"/>
                  <a:pt x="86" y="77"/>
                </a:cubicBezTo>
                <a:cubicBezTo>
                  <a:pt x="86" y="75"/>
                  <a:pt x="87" y="71"/>
                  <a:pt x="88" y="65"/>
                </a:cubicBezTo>
                <a:cubicBezTo>
                  <a:pt x="92" y="39"/>
                  <a:pt x="92" y="39"/>
                  <a:pt x="92" y="39"/>
                </a:cubicBezTo>
                <a:cubicBezTo>
                  <a:pt x="109" y="39"/>
                  <a:pt x="109" y="39"/>
                  <a:pt x="109" y="39"/>
                </a:cubicBezTo>
                <a:lnTo>
                  <a:pt x="97" y="109"/>
                </a:lnTo>
                <a:close/>
                <a:moveTo>
                  <a:pt x="170" y="54"/>
                </a:moveTo>
                <a:cubicBezTo>
                  <a:pt x="139" y="54"/>
                  <a:pt x="139" y="54"/>
                  <a:pt x="13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63" y="65"/>
                  <a:pt x="163" y="65"/>
                  <a:pt x="163" y="65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35" y="80"/>
                  <a:pt x="135" y="80"/>
                  <a:pt x="135" y="80"/>
                </a:cubicBezTo>
                <a:cubicBezTo>
                  <a:pt x="133" y="93"/>
                  <a:pt x="133" y="93"/>
                  <a:pt x="133" y="93"/>
                </a:cubicBezTo>
                <a:cubicBezTo>
                  <a:pt x="164" y="93"/>
                  <a:pt x="164" y="93"/>
                  <a:pt x="164" y="93"/>
                </a:cubicBezTo>
                <a:cubicBezTo>
                  <a:pt x="162" y="109"/>
                  <a:pt x="162" y="109"/>
                  <a:pt x="162" y="109"/>
                </a:cubicBezTo>
                <a:cubicBezTo>
                  <a:pt x="110" y="109"/>
                  <a:pt x="110" y="109"/>
                  <a:pt x="110" y="109"/>
                </a:cubicBezTo>
                <a:cubicBezTo>
                  <a:pt x="121" y="39"/>
                  <a:pt x="121" y="39"/>
                  <a:pt x="121" y="39"/>
                </a:cubicBezTo>
                <a:cubicBezTo>
                  <a:pt x="172" y="39"/>
                  <a:pt x="172" y="39"/>
                  <a:pt x="172" y="39"/>
                </a:cubicBezTo>
                <a:lnTo>
                  <a:pt x="170" y="54"/>
                </a:lnTo>
                <a:close/>
                <a:moveTo>
                  <a:pt x="240" y="109"/>
                </a:moveTo>
                <a:cubicBezTo>
                  <a:pt x="221" y="109"/>
                  <a:pt x="221" y="109"/>
                  <a:pt x="221" y="109"/>
                </a:cubicBezTo>
                <a:cubicBezTo>
                  <a:pt x="218" y="67"/>
                  <a:pt x="218" y="67"/>
                  <a:pt x="218" y="67"/>
                </a:cubicBezTo>
                <a:cubicBezTo>
                  <a:pt x="213" y="80"/>
                  <a:pt x="213" y="80"/>
                  <a:pt x="213" y="80"/>
                </a:cubicBezTo>
                <a:cubicBezTo>
                  <a:pt x="201" y="109"/>
                  <a:pt x="201" y="109"/>
                  <a:pt x="201" y="109"/>
                </a:cubicBezTo>
                <a:cubicBezTo>
                  <a:pt x="184" y="109"/>
                  <a:pt x="184" y="109"/>
                  <a:pt x="184" y="109"/>
                </a:cubicBezTo>
                <a:cubicBezTo>
                  <a:pt x="176" y="39"/>
                  <a:pt x="176" y="39"/>
                  <a:pt x="176" y="39"/>
                </a:cubicBezTo>
                <a:cubicBezTo>
                  <a:pt x="196" y="39"/>
                  <a:pt x="196" y="39"/>
                  <a:pt x="196" y="39"/>
                </a:cubicBezTo>
                <a:cubicBezTo>
                  <a:pt x="198" y="71"/>
                  <a:pt x="198" y="71"/>
                  <a:pt x="198" y="71"/>
                </a:cubicBezTo>
                <a:cubicBezTo>
                  <a:pt x="199" y="74"/>
                  <a:pt x="199" y="74"/>
                  <a:pt x="199" y="74"/>
                </a:cubicBezTo>
                <a:cubicBezTo>
                  <a:pt x="199" y="77"/>
                  <a:pt x="199" y="77"/>
                  <a:pt x="199" y="77"/>
                </a:cubicBezTo>
                <a:cubicBezTo>
                  <a:pt x="199" y="79"/>
                  <a:pt x="199" y="80"/>
                  <a:pt x="199" y="81"/>
                </a:cubicBezTo>
                <a:cubicBezTo>
                  <a:pt x="200" y="78"/>
                  <a:pt x="201" y="75"/>
                  <a:pt x="202" y="73"/>
                </a:cubicBezTo>
                <a:cubicBezTo>
                  <a:pt x="216" y="39"/>
                  <a:pt x="216" y="39"/>
                  <a:pt x="216" y="39"/>
                </a:cubicBezTo>
                <a:cubicBezTo>
                  <a:pt x="233" y="39"/>
                  <a:pt x="233" y="39"/>
                  <a:pt x="233" y="39"/>
                </a:cubicBezTo>
                <a:cubicBezTo>
                  <a:pt x="236" y="81"/>
                  <a:pt x="236" y="81"/>
                  <a:pt x="236" y="81"/>
                </a:cubicBezTo>
                <a:cubicBezTo>
                  <a:pt x="238" y="77"/>
                  <a:pt x="239" y="73"/>
                  <a:pt x="241" y="69"/>
                </a:cubicBezTo>
                <a:cubicBezTo>
                  <a:pt x="253" y="39"/>
                  <a:pt x="253" y="39"/>
                  <a:pt x="253" y="39"/>
                </a:cubicBezTo>
                <a:cubicBezTo>
                  <a:pt x="269" y="39"/>
                  <a:pt x="269" y="39"/>
                  <a:pt x="269" y="39"/>
                </a:cubicBezTo>
                <a:lnTo>
                  <a:pt x="240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66AF6755-D95C-5834-974E-EB9CB79F9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037" y="601762"/>
            <a:ext cx="6984182" cy="4656121"/>
          </a:xfrm>
          <a:prstGeom prst="rect">
            <a:avLst/>
          </a:prstGeom>
        </p:spPr>
      </p:pic>
      <p:sp>
        <p:nvSpPr>
          <p:cNvPr id="7" name="Прямоугольник: усеченные противолежащие углы 15">
            <a:extLst>
              <a:ext uri="{FF2B5EF4-FFF2-40B4-BE49-F238E27FC236}">
                <a16:creationId xmlns:a16="http://schemas.microsoft.com/office/drawing/2014/main" id="{ECADE7C4-05EB-5E74-3ED6-3EB7A7F95B85}"/>
              </a:ext>
            </a:extLst>
          </p:cNvPr>
          <p:cNvSpPr/>
          <p:nvPr/>
        </p:nvSpPr>
        <p:spPr>
          <a:xfrm>
            <a:off x="424994" y="5639742"/>
            <a:ext cx="3656816" cy="74686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6">
            <a:extLst>
              <a:ext uri="{FF2B5EF4-FFF2-40B4-BE49-F238E27FC236}">
                <a16:creationId xmlns:a16="http://schemas.microsoft.com/office/drawing/2014/main" id="{A2C3D084-80C8-1F61-F7AC-3EAA20155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73" y="5690009"/>
            <a:ext cx="33272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months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 - 3 weeks / SEA – 6 weeks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MOQ: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 pcs from all Offices</a:t>
            </a:r>
          </a:p>
        </p:txBody>
      </p:sp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39EB44AB-417B-3CA7-0F40-8A13F3E203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9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17">
            <a:extLst>
              <a:ext uri="{FF2B5EF4-FFF2-40B4-BE49-F238E27FC236}">
                <a16:creationId xmlns:a16="http://schemas.microsoft.com/office/drawing/2014/main" id="{7E49990F-F4C9-AE74-D54A-9C6F2B6EBF96}"/>
              </a:ext>
            </a:extLst>
          </p:cNvPr>
          <p:cNvSpPr/>
          <p:nvPr/>
        </p:nvSpPr>
        <p:spPr>
          <a:xfrm>
            <a:off x="424994" y="5639742"/>
            <a:ext cx="3656816" cy="74686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BBDE6FDC-C5AA-AA18-8233-1C9DE30441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081485"/>
              </p:ext>
            </p:extLst>
          </p:nvPr>
        </p:nvGraphicFramePr>
        <p:xfrm>
          <a:off x="5115135" y="1776975"/>
          <a:ext cx="6849886" cy="3829172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652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6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4.64” (55”)</a:t>
                      </a:r>
                      <a:r>
                        <a:rPr lang="ru-RU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D-LED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/ R.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FREQUENCY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1920 x 1080 Landscape &amp; Portrait usage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60Hz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</a:t>
                      </a: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0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0 cd/m2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4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1.07B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(10 bit)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VIEWING ANGLE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 ms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00:1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62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LIFETIME / OPERATING MODE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50 000 h min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24/7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USB 2.0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HDMI IN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VGA IN / DP IN / DVI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IN &amp; OUT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2/1/1/1&amp;1</a:t>
                      </a: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74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RS232 IN / RS232 OUT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1/1 RJ45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(WXDXH), MM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.4x121.1x682.2 mm 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Dual Bezel: 1.8 mm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(WXDXH), MM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85x218x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58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mm (1 pcs in one box)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TBD 28 kg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31.5 kg (1 pcs in one box)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29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HOUSING MATERIAL/COLOR 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Metal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Black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0℃ to 40℃ / 20% to 85%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180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In standby: &lt;0.5W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583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ACCESSORY IN THE BOX</a:t>
                      </a:r>
                    </a:p>
                  </a:txBody>
                  <a:tcPr marL="4035" marR="4035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cable, user guide, HDMI cable, warranty card.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VESA option on the LCD (600mm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x 400mm), VESA kit is NOT included 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 50-60 Hz</a:t>
                      </a:r>
                    </a:p>
                  </a:txBody>
                  <a:tcPr marL="4035" marR="4035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ctr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marR="0" lvl="0" indent="0" algn="l" defTabSz="60969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775320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$1499USD / $1869 USD w/o VAT </a:t>
                      </a:r>
                    </a:p>
                  </a:txBody>
                  <a:tcPr marL="6721" marR="6721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Прямоугольник 6">
            <a:extLst>
              <a:ext uri="{FF2B5EF4-FFF2-40B4-BE49-F238E27FC236}">
                <a16:creationId xmlns:a16="http://schemas.microsoft.com/office/drawing/2014/main" id="{59594978-AE8F-808D-741D-7DAFA2F42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73" y="5690009"/>
            <a:ext cx="33272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months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 - 3 weeks / SEA – 6 weeks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MOQ: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 pcs from all Offices</a:t>
            </a:r>
          </a:p>
        </p:txBody>
      </p:sp>
      <p:sp>
        <p:nvSpPr>
          <p:cNvPr id="5" name="Прямоугольник 1">
            <a:extLst>
              <a:ext uri="{FF2B5EF4-FFF2-40B4-BE49-F238E27FC236}">
                <a16:creationId xmlns:a16="http://schemas.microsoft.com/office/drawing/2014/main" id="{FA47B7AF-3B50-D555-6A8A-03B56A1C04ED}"/>
              </a:ext>
            </a:extLst>
          </p:cNvPr>
          <p:cNvSpPr/>
          <p:nvPr/>
        </p:nvSpPr>
        <p:spPr>
          <a:xfrm>
            <a:off x="589773" y="-44390"/>
            <a:ext cx="8379824" cy="1541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Video Wall </a:t>
            </a:r>
            <a:r>
              <a:rPr lang="ru-RU" sz="21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</a:t>
            </a:r>
            <a:r>
              <a:rPr lang="en-US" sz="21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”, 1.</a:t>
            </a:r>
            <a:r>
              <a:rPr lang="ru-RU" sz="21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sz="21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mm bezel (PDSIL55WNN0L)</a:t>
            </a:r>
          </a:p>
        </p:txBody>
      </p:sp>
      <p:sp>
        <p:nvSpPr>
          <p:cNvPr id="6" name="Прямоугольник 9">
            <a:extLst>
              <a:ext uri="{FF2B5EF4-FFF2-40B4-BE49-F238E27FC236}">
                <a16:creationId xmlns:a16="http://schemas.microsoft.com/office/drawing/2014/main" id="{841729BD-BD11-C326-AB93-822897B96A98}"/>
              </a:ext>
            </a:extLst>
          </p:cNvPr>
          <p:cNvSpPr/>
          <p:nvPr/>
        </p:nvSpPr>
        <p:spPr>
          <a:xfrm>
            <a:off x="424994" y="5020994"/>
            <a:ext cx="2779373" cy="461665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Slim 1.8mm bezel (dual) only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Competitive price</a:t>
            </a:r>
          </a:p>
        </p:txBody>
      </p:sp>
      <p:sp>
        <p:nvSpPr>
          <p:cNvPr id="7" name="Freeform 68">
            <a:extLst>
              <a:ext uri="{FF2B5EF4-FFF2-40B4-BE49-F238E27FC236}">
                <a16:creationId xmlns:a16="http://schemas.microsoft.com/office/drawing/2014/main" id="{D5ED57D4-142A-2463-ED99-92AC4D823720}"/>
              </a:ext>
            </a:extLst>
          </p:cNvPr>
          <p:cNvSpPr>
            <a:spLocks noEditPoints="1"/>
          </p:cNvSpPr>
          <p:nvPr/>
        </p:nvSpPr>
        <p:spPr bwMode="auto">
          <a:xfrm>
            <a:off x="662576" y="1193827"/>
            <a:ext cx="811900" cy="391412"/>
          </a:xfrm>
          <a:custGeom>
            <a:avLst/>
            <a:gdLst>
              <a:gd name="T0" fmla="*/ 285 w 307"/>
              <a:gd name="T1" fmla="*/ 0 h 148"/>
              <a:gd name="T2" fmla="*/ 39 w 307"/>
              <a:gd name="T3" fmla="*/ 0 h 148"/>
              <a:gd name="T4" fmla="*/ 20 w 307"/>
              <a:gd name="T5" fmla="*/ 17 h 148"/>
              <a:gd name="T6" fmla="*/ 2 w 307"/>
              <a:gd name="T7" fmla="*/ 124 h 148"/>
              <a:gd name="T8" fmla="*/ 21 w 307"/>
              <a:gd name="T9" fmla="*/ 148 h 148"/>
              <a:gd name="T10" fmla="*/ 267 w 307"/>
              <a:gd name="T11" fmla="*/ 148 h 148"/>
              <a:gd name="T12" fmla="*/ 287 w 307"/>
              <a:gd name="T13" fmla="*/ 131 h 148"/>
              <a:gd name="T14" fmla="*/ 305 w 307"/>
              <a:gd name="T15" fmla="*/ 23 h 148"/>
              <a:gd name="T16" fmla="*/ 285 w 307"/>
              <a:gd name="T17" fmla="*/ 0 h 148"/>
              <a:gd name="T18" fmla="*/ 97 w 307"/>
              <a:gd name="T19" fmla="*/ 109 h 148"/>
              <a:gd name="T20" fmla="*/ 82 w 307"/>
              <a:gd name="T21" fmla="*/ 109 h 148"/>
              <a:gd name="T22" fmla="*/ 68 w 307"/>
              <a:gd name="T23" fmla="*/ 82 h 148"/>
              <a:gd name="T24" fmla="*/ 61 w 307"/>
              <a:gd name="T25" fmla="*/ 64 h 148"/>
              <a:gd name="T26" fmla="*/ 61 w 307"/>
              <a:gd name="T27" fmla="*/ 67 h 148"/>
              <a:gd name="T28" fmla="*/ 60 w 307"/>
              <a:gd name="T29" fmla="*/ 75 h 148"/>
              <a:gd name="T30" fmla="*/ 55 w 307"/>
              <a:gd name="T31" fmla="*/ 109 h 148"/>
              <a:gd name="T32" fmla="*/ 37 w 307"/>
              <a:gd name="T33" fmla="*/ 109 h 148"/>
              <a:gd name="T34" fmla="*/ 49 w 307"/>
              <a:gd name="T35" fmla="*/ 39 h 148"/>
              <a:gd name="T36" fmla="*/ 68 w 307"/>
              <a:gd name="T37" fmla="*/ 39 h 148"/>
              <a:gd name="T38" fmla="*/ 76 w 307"/>
              <a:gd name="T39" fmla="*/ 55 h 148"/>
              <a:gd name="T40" fmla="*/ 86 w 307"/>
              <a:gd name="T41" fmla="*/ 80 h 148"/>
              <a:gd name="T42" fmla="*/ 86 w 307"/>
              <a:gd name="T43" fmla="*/ 77 h 148"/>
              <a:gd name="T44" fmla="*/ 88 w 307"/>
              <a:gd name="T45" fmla="*/ 65 h 148"/>
              <a:gd name="T46" fmla="*/ 92 w 307"/>
              <a:gd name="T47" fmla="*/ 39 h 148"/>
              <a:gd name="T48" fmla="*/ 109 w 307"/>
              <a:gd name="T49" fmla="*/ 39 h 148"/>
              <a:gd name="T50" fmla="*/ 97 w 307"/>
              <a:gd name="T51" fmla="*/ 109 h 148"/>
              <a:gd name="T52" fmla="*/ 170 w 307"/>
              <a:gd name="T53" fmla="*/ 54 h 148"/>
              <a:gd name="T54" fmla="*/ 139 w 307"/>
              <a:gd name="T55" fmla="*/ 54 h 148"/>
              <a:gd name="T56" fmla="*/ 137 w 307"/>
              <a:gd name="T57" fmla="*/ 65 h 148"/>
              <a:gd name="T58" fmla="*/ 163 w 307"/>
              <a:gd name="T59" fmla="*/ 65 h 148"/>
              <a:gd name="T60" fmla="*/ 160 w 307"/>
              <a:gd name="T61" fmla="*/ 80 h 148"/>
              <a:gd name="T62" fmla="*/ 135 w 307"/>
              <a:gd name="T63" fmla="*/ 80 h 148"/>
              <a:gd name="T64" fmla="*/ 133 w 307"/>
              <a:gd name="T65" fmla="*/ 93 h 148"/>
              <a:gd name="T66" fmla="*/ 164 w 307"/>
              <a:gd name="T67" fmla="*/ 93 h 148"/>
              <a:gd name="T68" fmla="*/ 162 w 307"/>
              <a:gd name="T69" fmla="*/ 109 h 148"/>
              <a:gd name="T70" fmla="*/ 110 w 307"/>
              <a:gd name="T71" fmla="*/ 109 h 148"/>
              <a:gd name="T72" fmla="*/ 121 w 307"/>
              <a:gd name="T73" fmla="*/ 39 h 148"/>
              <a:gd name="T74" fmla="*/ 172 w 307"/>
              <a:gd name="T75" fmla="*/ 39 h 148"/>
              <a:gd name="T76" fmla="*/ 170 w 307"/>
              <a:gd name="T77" fmla="*/ 54 h 148"/>
              <a:gd name="T78" fmla="*/ 240 w 307"/>
              <a:gd name="T79" fmla="*/ 109 h 148"/>
              <a:gd name="T80" fmla="*/ 221 w 307"/>
              <a:gd name="T81" fmla="*/ 109 h 148"/>
              <a:gd name="T82" fmla="*/ 218 w 307"/>
              <a:gd name="T83" fmla="*/ 67 h 148"/>
              <a:gd name="T84" fmla="*/ 213 w 307"/>
              <a:gd name="T85" fmla="*/ 80 h 148"/>
              <a:gd name="T86" fmla="*/ 201 w 307"/>
              <a:gd name="T87" fmla="*/ 109 h 148"/>
              <a:gd name="T88" fmla="*/ 184 w 307"/>
              <a:gd name="T89" fmla="*/ 109 h 148"/>
              <a:gd name="T90" fmla="*/ 176 w 307"/>
              <a:gd name="T91" fmla="*/ 39 h 148"/>
              <a:gd name="T92" fmla="*/ 196 w 307"/>
              <a:gd name="T93" fmla="*/ 39 h 148"/>
              <a:gd name="T94" fmla="*/ 198 w 307"/>
              <a:gd name="T95" fmla="*/ 71 h 148"/>
              <a:gd name="T96" fmla="*/ 199 w 307"/>
              <a:gd name="T97" fmla="*/ 74 h 148"/>
              <a:gd name="T98" fmla="*/ 199 w 307"/>
              <a:gd name="T99" fmla="*/ 77 h 148"/>
              <a:gd name="T100" fmla="*/ 199 w 307"/>
              <a:gd name="T101" fmla="*/ 81 h 148"/>
              <a:gd name="T102" fmla="*/ 202 w 307"/>
              <a:gd name="T103" fmla="*/ 73 h 148"/>
              <a:gd name="T104" fmla="*/ 216 w 307"/>
              <a:gd name="T105" fmla="*/ 39 h 148"/>
              <a:gd name="T106" fmla="*/ 233 w 307"/>
              <a:gd name="T107" fmla="*/ 39 h 148"/>
              <a:gd name="T108" fmla="*/ 236 w 307"/>
              <a:gd name="T109" fmla="*/ 81 h 148"/>
              <a:gd name="T110" fmla="*/ 241 w 307"/>
              <a:gd name="T111" fmla="*/ 69 h 148"/>
              <a:gd name="T112" fmla="*/ 253 w 307"/>
              <a:gd name="T113" fmla="*/ 39 h 148"/>
              <a:gd name="T114" fmla="*/ 269 w 307"/>
              <a:gd name="T115" fmla="*/ 39 h 148"/>
              <a:gd name="T116" fmla="*/ 240 w 307"/>
              <a:gd name="T117" fmla="*/ 10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7" h="148">
                <a:moveTo>
                  <a:pt x="285" y="0"/>
                </a:moveTo>
                <a:cubicBezTo>
                  <a:pt x="39" y="0"/>
                  <a:pt x="39" y="0"/>
                  <a:pt x="39" y="0"/>
                </a:cubicBezTo>
                <a:cubicBezTo>
                  <a:pt x="30" y="0"/>
                  <a:pt x="21" y="7"/>
                  <a:pt x="20" y="17"/>
                </a:cubicBezTo>
                <a:cubicBezTo>
                  <a:pt x="2" y="124"/>
                  <a:pt x="2" y="124"/>
                  <a:pt x="2" y="124"/>
                </a:cubicBezTo>
                <a:cubicBezTo>
                  <a:pt x="0" y="137"/>
                  <a:pt x="9" y="148"/>
                  <a:pt x="21" y="148"/>
                </a:cubicBezTo>
                <a:cubicBezTo>
                  <a:pt x="267" y="148"/>
                  <a:pt x="267" y="148"/>
                  <a:pt x="267" y="148"/>
                </a:cubicBezTo>
                <a:cubicBezTo>
                  <a:pt x="277" y="148"/>
                  <a:pt x="285" y="141"/>
                  <a:pt x="287" y="131"/>
                </a:cubicBezTo>
                <a:cubicBezTo>
                  <a:pt x="305" y="23"/>
                  <a:pt x="305" y="23"/>
                  <a:pt x="305" y="23"/>
                </a:cubicBezTo>
                <a:cubicBezTo>
                  <a:pt x="307" y="11"/>
                  <a:pt x="297" y="0"/>
                  <a:pt x="285" y="0"/>
                </a:cubicBezTo>
                <a:close/>
                <a:moveTo>
                  <a:pt x="97" y="109"/>
                </a:moveTo>
                <a:cubicBezTo>
                  <a:pt x="82" y="109"/>
                  <a:pt x="82" y="109"/>
                  <a:pt x="82" y="109"/>
                </a:cubicBezTo>
                <a:cubicBezTo>
                  <a:pt x="68" y="82"/>
                  <a:pt x="68" y="82"/>
                  <a:pt x="68" y="82"/>
                </a:cubicBezTo>
                <a:cubicBezTo>
                  <a:pt x="64" y="75"/>
                  <a:pt x="62" y="69"/>
                  <a:pt x="61" y="64"/>
                </a:cubicBezTo>
                <a:cubicBezTo>
                  <a:pt x="61" y="65"/>
                  <a:pt x="61" y="66"/>
                  <a:pt x="61" y="67"/>
                </a:cubicBezTo>
                <a:cubicBezTo>
                  <a:pt x="61" y="69"/>
                  <a:pt x="61" y="71"/>
                  <a:pt x="60" y="75"/>
                </a:cubicBezTo>
                <a:cubicBezTo>
                  <a:pt x="55" y="109"/>
                  <a:pt x="55" y="109"/>
                  <a:pt x="55" y="109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49" y="39"/>
                  <a:pt x="49" y="39"/>
                  <a:pt x="49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76" y="55"/>
                  <a:pt x="76" y="55"/>
                  <a:pt x="76" y="55"/>
                </a:cubicBezTo>
                <a:cubicBezTo>
                  <a:pt x="81" y="66"/>
                  <a:pt x="85" y="75"/>
                  <a:pt x="86" y="80"/>
                </a:cubicBezTo>
                <a:cubicBezTo>
                  <a:pt x="86" y="79"/>
                  <a:pt x="86" y="78"/>
                  <a:pt x="86" y="77"/>
                </a:cubicBezTo>
                <a:cubicBezTo>
                  <a:pt x="86" y="75"/>
                  <a:pt x="87" y="71"/>
                  <a:pt x="88" y="65"/>
                </a:cubicBezTo>
                <a:cubicBezTo>
                  <a:pt x="92" y="39"/>
                  <a:pt x="92" y="39"/>
                  <a:pt x="92" y="39"/>
                </a:cubicBezTo>
                <a:cubicBezTo>
                  <a:pt x="109" y="39"/>
                  <a:pt x="109" y="39"/>
                  <a:pt x="109" y="39"/>
                </a:cubicBezTo>
                <a:lnTo>
                  <a:pt x="97" y="109"/>
                </a:lnTo>
                <a:close/>
                <a:moveTo>
                  <a:pt x="170" y="54"/>
                </a:moveTo>
                <a:cubicBezTo>
                  <a:pt x="139" y="54"/>
                  <a:pt x="139" y="54"/>
                  <a:pt x="139" y="54"/>
                </a:cubicBezTo>
                <a:cubicBezTo>
                  <a:pt x="137" y="65"/>
                  <a:pt x="137" y="65"/>
                  <a:pt x="137" y="65"/>
                </a:cubicBezTo>
                <a:cubicBezTo>
                  <a:pt x="163" y="65"/>
                  <a:pt x="163" y="65"/>
                  <a:pt x="163" y="65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35" y="80"/>
                  <a:pt x="135" y="80"/>
                  <a:pt x="135" y="80"/>
                </a:cubicBezTo>
                <a:cubicBezTo>
                  <a:pt x="133" y="93"/>
                  <a:pt x="133" y="93"/>
                  <a:pt x="133" y="93"/>
                </a:cubicBezTo>
                <a:cubicBezTo>
                  <a:pt x="164" y="93"/>
                  <a:pt x="164" y="93"/>
                  <a:pt x="164" y="93"/>
                </a:cubicBezTo>
                <a:cubicBezTo>
                  <a:pt x="162" y="109"/>
                  <a:pt x="162" y="109"/>
                  <a:pt x="162" y="109"/>
                </a:cubicBezTo>
                <a:cubicBezTo>
                  <a:pt x="110" y="109"/>
                  <a:pt x="110" y="109"/>
                  <a:pt x="110" y="109"/>
                </a:cubicBezTo>
                <a:cubicBezTo>
                  <a:pt x="121" y="39"/>
                  <a:pt x="121" y="39"/>
                  <a:pt x="121" y="39"/>
                </a:cubicBezTo>
                <a:cubicBezTo>
                  <a:pt x="172" y="39"/>
                  <a:pt x="172" y="39"/>
                  <a:pt x="172" y="39"/>
                </a:cubicBezTo>
                <a:lnTo>
                  <a:pt x="170" y="54"/>
                </a:lnTo>
                <a:close/>
                <a:moveTo>
                  <a:pt x="240" y="109"/>
                </a:moveTo>
                <a:cubicBezTo>
                  <a:pt x="221" y="109"/>
                  <a:pt x="221" y="109"/>
                  <a:pt x="221" y="109"/>
                </a:cubicBezTo>
                <a:cubicBezTo>
                  <a:pt x="218" y="67"/>
                  <a:pt x="218" y="67"/>
                  <a:pt x="218" y="67"/>
                </a:cubicBezTo>
                <a:cubicBezTo>
                  <a:pt x="213" y="80"/>
                  <a:pt x="213" y="80"/>
                  <a:pt x="213" y="80"/>
                </a:cubicBezTo>
                <a:cubicBezTo>
                  <a:pt x="201" y="109"/>
                  <a:pt x="201" y="109"/>
                  <a:pt x="201" y="109"/>
                </a:cubicBezTo>
                <a:cubicBezTo>
                  <a:pt x="184" y="109"/>
                  <a:pt x="184" y="109"/>
                  <a:pt x="184" y="109"/>
                </a:cubicBezTo>
                <a:cubicBezTo>
                  <a:pt x="176" y="39"/>
                  <a:pt x="176" y="39"/>
                  <a:pt x="176" y="39"/>
                </a:cubicBezTo>
                <a:cubicBezTo>
                  <a:pt x="196" y="39"/>
                  <a:pt x="196" y="39"/>
                  <a:pt x="196" y="39"/>
                </a:cubicBezTo>
                <a:cubicBezTo>
                  <a:pt x="198" y="71"/>
                  <a:pt x="198" y="71"/>
                  <a:pt x="198" y="71"/>
                </a:cubicBezTo>
                <a:cubicBezTo>
                  <a:pt x="199" y="74"/>
                  <a:pt x="199" y="74"/>
                  <a:pt x="199" y="74"/>
                </a:cubicBezTo>
                <a:cubicBezTo>
                  <a:pt x="199" y="77"/>
                  <a:pt x="199" y="77"/>
                  <a:pt x="199" y="77"/>
                </a:cubicBezTo>
                <a:cubicBezTo>
                  <a:pt x="199" y="79"/>
                  <a:pt x="199" y="80"/>
                  <a:pt x="199" y="81"/>
                </a:cubicBezTo>
                <a:cubicBezTo>
                  <a:pt x="200" y="78"/>
                  <a:pt x="201" y="75"/>
                  <a:pt x="202" y="73"/>
                </a:cubicBezTo>
                <a:cubicBezTo>
                  <a:pt x="216" y="39"/>
                  <a:pt x="216" y="39"/>
                  <a:pt x="216" y="39"/>
                </a:cubicBezTo>
                <a:cubicBezTo>
                  <a:pt x="233" y="39"/>
                  <a:pt x="233" y="39"/>
                  <a:pt x="233" y="39"/>
                </a:cubicBezTo>
                <a:cubicBezTo>
                  <a:pt x="236" y="81"/>
                  <a:pt x="236" y="81"/>
                  <a:pt x="236" y="81"/>
                </a:cubicBezTo>
                <a:cubicBezTo>
                  <a:pt x="238" y="77"/>
                  <a:pt x="239" y="73"/>
                  <a:pt x="241" y="69"/>
                </a:cubicBezTo>
                <a:cubicBezTo>
                  <a:pt x="253" y="39"/>
                  <a:pt x="253" y="39"/>
                  <a:pt x="253" y="39"/>
                </a:cubicBezTo>
                <a:cubicBezTo>
                  <a:pt x="269" y="39"/>
                  <a:pt x="269" y="39"/>
                  <a:pt x="269" y="39"/>
                </a:cubicBezTo>
                <a:lnTo>
                  <a:pt x="240" y="1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schemeClr val="bg1"/>
              </a:solidFill>
            </a:endParaRPr>
          </a:p>
        </p:txBody>
      </p:sp>
      <p:pic>
        <p:nvPicPr>
          <p:cNvPr id="8" name="Рисунок 14">
            <a:extLst>
              <a:ext uri="{FF2B5EF4-FFF2-40B4-BE49-F238E27FC236}">
                <a16:creationId xmlns:a16="http://schemas.microsoft.com/office/drawing/2014/main" id="{EA4F5E27-1906-CC31-BE79-4C8879987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0195" y="760768"/>
            <a:ext cx="7071369" cy="4714246"/>
          </a:xfrm>
          <a:prstGeom prst="rect">
            <a:avLst/>
          </a:prstGeom>
        </p:spPr>
      </p:pic>
      <p:pic>
        <p:nvPicPr>
          <p:cNvPr id="9" name="Рисунок 16">
            <a:extLst>
              <a:ext uri="{FF2B5EF4-FFF2-40B4-BE49-F238E27FC236}">
                <a16:creationId xmlns:a16="http://schemas.microsoft.com/office/drawing/2014/main" id="{8C039AB8-7962-6FD8-07A2-5354EEFEB8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88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591A61-4EBB-17C2-0F0D-C5D5A1540F9D}"/>
              </a:ext>
            </a:extLst>
          </p:cNvPr>
          <p:cNvSpPr txBox="1"/>
          <p:nvPr/>
        </p:nvSpPr>
        <p:spPr>
          <a:xfrm>
            <a:off x="852682" y="349970"/>
            <a:ext cx="2529860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C50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LED signage</a:t>
            </a:r>
            <a:endParaRPr lang="en-GB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AC98B5-E1B7-4DD5-8635-D7ECC3040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0241"/>
            <a:ext cx="5891746" cy="40423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6BAE39C-ED18-4AF2-B313-DBB8052768AC}"/>
              </a:ext>
            </a:extLst>
          </p:cNvPr>
          <p:cNvSpPr/>
          <p:nvPr/>
        </p:nvSpPr>
        <p:spPr>
          <a:xfrm>
            <a:off x="77950" y="5654938"/>
            <a:ext cx="52814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Indoor LED Signage delivers terrific picture quality and can be tailored-fit for the specific space requirements, giving customers a breathtaking experience.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30AA4C-E8C6-4B15-933C-A6244FD0E3C2}"/>
              </a:ext>
            </a:extLst>
          </p:cNvPr>
          <p:cNvSpPr/>
          <p:nvPr/>
        </p:nvSpPr>
        <p:spPr>
          <a:xfrm>
            <a:off x="2261658" y="5336559"/>
            <a:ext cx="91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Indoor</a:t>
            </a:r>
            <a:endParaRPr lang="ru-RU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A29BE7-EB4F-40C5-A17E-4F268ADB6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5"/>
          <a:stretch/>
        </p:blipFill>
        <p:spPr>
          <a:xfrm>
            <a:off x="5891748" y="1200241"/>
            <a:ext cx="6300252" cy="404231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9DF52A-5726-43EB-93D2-325B708D8A74}"/>
              </a:ext>
            </a:extLst>
          </p:cNvPr>
          <p:cNvSpPr/>
          <p:nvPr/>
        </p:nvSpPr>
        <p:spPr>
          <a:xfrm>
            <a:off x="8300720" y="5336559"/>
            <a:ext cx="2174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Outdoor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F874490-3BD6-4C3F-BAC6-E8014650D617}"/>
              </a:ext>
            </a:extLst>
          </p:cNvPr>
          <p:cNvSpPr/>
          <p:nvPr/>
        </p:nvSpPr>
        <p:spPr>
          <a:xfrm>
            <a:off x="6339840" y="5654938"/>
            <a:ext cx="6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Reliability, Visibility, Sustainability.</a:t>
            </a:r>
          </a:p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Ready to perform anywhere and all the time 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97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18">
            <a:extLst>
              <a:ext uri="{FF2B5EF4-FFF2-40B4-BE49-F238E27FC236}">
                <a16:creationId xmlns:a16="http://schemas.microsoft.com/office/drawing/2014/main" id="{265E0143-16BB-C2A7-B46F-49503E368DD2}"/>
              </a:ext>
            </a:extLst>
          </p:cNvPr>
          <p:cNvSpPr/>
          <p:nvPr/>
        </p:nvSpPr>
        <p:spPr>
          <a:xfrm>
            <a:off x="684690" y="5835799"/>
            <a:ext cx="4292921" cy="74686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10">
            <a:extLst>
              <a:ext uri="{FF2B5EF4-FFF2-40B4-BE49-F238E27FC236}">
                <a16:creationId xmlns:a16="http://schemas.microsoft.com/office/drawing/2014/main" id="{0723FEDF-3721-00D0-C791-820011FDFA08}"/>
              </a:ext>
            </a:extLst>
          </p:cNvPr>
          <p:cNvSpPr/>
          <p:nvPr/>
        </p:nvSpPr>
        <p:spPr>
          <a:xfrm>
            <a:off x="6005275" y="5780806"/>
            <a:ext cx="5914905" cy="800944"/>
          </a:xfrm>
          <a:prstGeom prst="roundRect">
            <a:avLst>
              <a:gd name="adj" fmla="val 8428"/>
            </a:avLst>
          </a:prstGeom>
          <a:gradFill flip="none" rotWithShape="1">
            <a:gsLst>
              <a:gs pos="0">
                <a:srgbClr val="4B5158"/>
              </a:gs>
              <a:gs pos="100000">
                <a:srgbClr val="636A7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6">
            <a:extLst>
              <a:ext uri="{FF2B5EF4-FFF2-40B4-BE49-F238E27FC236}">
                <a16:creationId xmlns:a16="http://schemas.microsoft.com/office/drawing/2014/main" id="{15D59E90-A2C7-611B-7A32-2163346B852F}"/>
              </a:ext>
            </a:extLst>
          </p:cNvPr>
          <p:cNvSpPr/>
          <p:nvPr/>
        </p:nvSpPr>
        <p:spPr>
          <a:xfrm>
            <a:off x="378142" y="1059027"/>
            <a:ext cx="5914484" cy="3552383"/>
          </a:xfrm>
          <a:prstGeom prst="rect">
            <a:avLst/>
          </a:prstGeom>
        </p:spPr>
        <p:txBody>
          <a:bodyPr wrap="square"/>
          <a:lstStyle/>
          <a:p>
            <a:r>
              <a:rPr lang="en-US" sz="1400" b="1" dirty="0">
                <a:solidFill>
                  <a:srgbClr val="00A7F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Sales Uplift: </a:t>
            </a:r>
          </a:p>
          <a:p>
            <a:pPr marL="228600" lvl="1" indent="-228600">
              <a:buBlip>
                <a:blip r:embed="rId2"/>
              </a:buBlip>
            </a:pPr>
            <a:r>
              <a:rPr lang="en-US" sz="1400" dirty="0">
                <a:latin typeface="Segoe UI Light" panose="020B0502040204020203" pitchFamily="34" charset="0"/>
                <a:cs typeface="Segoe UI" panose="020B0502040204020203" pitchFamily="34" charset="0"/>
              </a:rPr>
              <a:t>Drives product sales volume and cross-selling opportunities</a:t>
            </a:r>
          </a:p>
          <a:p>
            <a:pPr marL="228600" lvl="1" indent="-228600">
              <a:buBlip>
                <a:blip r:embed="rId2"/>
              </a:buBlip>
            </a:pPr>
            <a:r>
              <a:rPr lang="en-US" sz="1400" dirty="0">
                <a:latin typeface="Segoe UI Light" panose="020B0502040204020203" pitchFamily="34" charset="0"/>
                <a:cs typeface="Segoe UI" panose="020B0502040204020203" pitchFamily="34" charset="0"/>
              </a:rPr>
              <a:t>Earn on selling advertising for suppliers in retail!</a:t>
            </a:r>
          </a:p>
          <a:p>
            <a:r>
              <a:rPr lang="en-US" sz="1400" b="1" dirty="0">
                <a:solidFill>
                  <a:srgbClr val="00A7FF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Operational Efficiency: </a:t>
            </a:r>
          </a:p>
          <a:p>
            <a:pPr marL="228600" lvl="1" indent="-228600">
              <a:buBlip>
                <a:blip r:embed="rId2"/>
              </a:buBlip>
            </a:pPr>
            <a:r>
              <a:rPr lang="en-US" sz="1400" dirty="0">
                <a:latin typeface="Segoe UI Light" panose="020B0502040204020203" pitchFamily="34" charset="0"/>
                <a:cs typeface="Segoe UI" panose="020B0502040204020203" pitchFamily="34" charset="0"/>
              </a:rPr>
              <a:t>Optimize merchandising activities</a:t>
            </a:r>
          </a:p>
        </p:txBody>
      </p:sp>
      <p:sp>
        <p:nvSpPr>
          <p:cNvPr id="5" name="Объект 1">
            <a:extLst>
              <a:ext uri="{FF2B5EF4-FFF2-40B4-BE49-F238E27FC236}">
                <a16:creationId xmlns:a16="http://schemas.microsoft.com/office/drawing/2014/main" id="{A8949144-415D-BAC1-C0D2-679C54DE9DFA}"/>
              </a:ext>
            </a:extLst>
          </p:cNvPr>
          <p:cNvSpPr txBox="1">
            <a:spLocks/>
          </p:cNvSpPr>
          <p:nvPr/>
        </p:nvSpPr>
        <p:spPr>
          <a:xfrm>
            <a:off x="377721" y="216998"/>
            <a:ext cx="9004300" cy="1018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1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IDS LED Shelf Signage | PDSIK2CA/PDSIK2CB</a:t>
            </a:r>
          </a:p>
          <a:p>
            <a:pPr marL="0" indent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100" b="1" dirty="0">
                <a:latin typeface="Segoe UI" panose="020B0502040204020203" pitchFamily="34" charset="0"/>
                <a:cs typeface="Segoe UI" panose="020B0502040204020203" pitchFamily="34" charset="0"/>
              </a:rPr>
              <a:t>*Most popular model</a:t>
            </a:r>
            <a:endParaRPr lang="ru-RU" sz="21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Прямоугольник 12">
            <a:extLst>
              <a:ext uri="{FF2B5EF4-FFF2-40B4-BE49-F238E27FC236}">
                <a16:creationId xmlns:a16="http://schemas.microsoft.com/office/drawing/2014/main" id="{1D069DE7-1527-1BBA-022F-15BF2C705E55}"/>
              </a:ext>
            </a:extLst>
          </p:cNvPr>
          <p:cNvSpPr/>
          <p:nvPr/>
        </p:nvSpPr>
        <p:spPr>
          <a:xfrm>
            <a:off x="6099175" y="5886523"/>
            <a:ext cx="6092825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1129">
              <a:buSzPct val="150000"/>
              <a:defRPr/>
            </a:pPr>
            <a:r>
              <a:rPr lang="en-US" sz="1000" b="1" dirty="0">
                <a:solidFill>
                  <a:schemeClr val="bg1"/>
                </a:solidFill>
                <a:latin typeface="Segoe UI Light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220V-power supply and PC with Ethernet port 1000 BASE-T - are provided by customer. </a:t>
            </a:r>
          </a:p>
          <a:p>
            <a:pPr defTabSz="711129">
              <a:buSzPct val="150000"/>
              <a:defRPr/>
            </a:pPr>
            <a:r>
              <a:rPr lang="en-US" sz="1000" b="1" dirty="0">
                <a:solidFill>
                  <a:schemeClr val="bg1"/>
                </a:solidFill>
                <a:latin typeface="Segoe UI Light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 configuration of PC must be confirmed by both sides </a:t>
            </a:r>
            <a:r>
              <a:rPr lang="en-US" sz="1000" b="1" dirty="0">
                <a:solidFill>
                  <a:schemeClr val="bg1"/>
                </a:solidFill>
                <a:latin typeface="Segoe UI Light" panose="020B05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additionally.</a:t>
            </a:r>
          </a:p>
          <a:p>
            <a:pPr defTabSz="711129">
              <a:buSzPct val="150000"/>
              <a:defRPr/>
            </a:pPr>
            <a:r>
              <a:rPr lang="en-US" sz="1000" b="1" dirty="0">
                <a:solidFill>
                  <a:schemeClr val="bg1"/>
                </a:solidFill>
                <a:latin typeface="Segoe UI Light" panose="020B0502040204020203" pitchFamily="34" charset="0"/>
                <a:ea typeface="Segoe UI Symbol" panose="020B0502040204020203" pitchFamily="34" charset="0"/>
                <a:cs typeface="Segoe UI Semilight" panose="020B0402040204020203" pitchFamily="34" charset="0"/>
              </a:rPr>
              <a:t>Working with WINDOWS OS PC</a:t>
            </a:r>
          </a:p>
        </p:txBody>
      </p:sp>
      <p:graphicFrame>
        <p:nvGraphicFramePr>
          <p:cNvPr id="7" name="Таблица 11">
            <a:extLst>
              <a:ext uri="{FF2B5EF4-FFF2-40B4-BE49-F238E27FC236}">
                <a16:creationId xmlns:a16="http://schemas.microsoft.com/office/drawing/2014/main" id="{592C0EFE-8F7B-470D-A752-1167ECD8B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633132"/>
              </p:ext>
            </p:extLst>
          </p:nvPr>
        </p:nvGraphicFramePr>
        <p:xfrm>
          <a:off x="6096000" y="4095356"/>
          <a:ext cx="5717858" cy="13543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654">
                <a:tc>
                  <a:txBody>
                    <a:bodyPr/>
                    <a:lstStyle/>
                    <a:p>
                      <a:pPr algn="l" rtl="0" fontAlgn="b"/>
                      <a:endParaRPr lang="en-US" sz="1000" b="1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223">
                <a:tc>
                  <a:txBody>
                    <a:bodyPr/>
                    <a:lstStyle/>
                    <a:p>
                      <a:pPr algn="l" rtl="0" fontAlgn="b"/>
                      <a:endParaRPr lang="en-US" sz="1000" b="1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600"/>
                        </a:spcBef>
                      </a:pPr>
                      <a:endParaRPr lang="en-US" sz="1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713">
                <a:tc>
                  <a:txBody>
                    <a:bodyPr/>
                    <a:lstStyle/>
                    <a:p>
                      <a:pPr algn="l" rtl="0" fontAlgn="b"/>
                      <a:endParaRPr lang="en-US" sz="1000" b="1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71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Production time</a:t>
                      </a:r>
                    </a:p>
                    <a:p>
                      <a:pPr algn="l" rtl="0" fontAlgn="b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Delivery time</a:t>
                      </a:r>
                    </a:p>
                    <a:p>
                      <a:pPr algn="l" rtl="0" fontAlgn="b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MOQ</a:t>
                      </a: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 months</a:t>
                      </a:r>
                    </a:p>
                    <a:p>
                      <a:pPr algn="l" rtl="0" fontAlgn="b"/>
                      <a:r>
                        <a:rPr lang="en-US" sz="1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 weeks</a:t>
                      </a:r>
                      <a:r>
                        <a:rPr lang="en-US" sz="1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(SEA delivery)</a:t>
                      </a:r>
                    </a:p>
                    <a:p>
                      <a:pPr algn="l" rtl="0" fontAlgn="b"/>
                      <a:r>
                        <a:rPr lang="en-US" sz="1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pcs per model (SKU)</a:t>
                      </a: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Таблица 9">
            <a:extLst>
              <a:ext uri="{FF2B5EF4-FFF2-40B4-BE49-F238E27FC236}">
                <a16:creationId xmlns:a16="http://schemas.microsoft.com/office/drawing/2014/main" id="{46500043-3728-FB6C-7AF5-7ED2D60C0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66846"/>
              </p:ext>
            </p:extLst>
          </p:nvPr>
        </p:nvGraphicFramePr>
        <p:xfrm>
          <a:off x="6095790" y="1059027"/>
          <a:ext cx="5914905" cy="3038767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813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1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Display Form Factor: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Modular</a:t>
                      </a:r>
                      <a:endParaRPr lang="en-US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Display Type: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LED  </a:t>
                      </a:r>
                      <a:endParaRPr lang="en-US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Pixel Pitch PDSIK2CA/PDSIK2CB,mm: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1.875 </a:t>
                      </a:r>
                      <a:endParaRPr lang="en-US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Pixel Density PDSIK2CA/PDSIK2CB: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284 089 / 160 000 dots/m²</a:t>
                      </a:r>
                      <a:endParaRPr lang="en-US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Image Brightness PDSIK2CA/PDSIK2CB: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600 nit</a:t>
                      </a:r>
                      <a:endParaRPr lang="en-US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Resolution Ratio PDSIK2CA/PDSIK2CB: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160x</a:t>
                      </a:r>
                      <a:r>
                        <a:rPr lang="en-US" sz="1000" u="none" strike="noStrike" kern="1200" baseline="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32 / 320x32</a:t>
                      </a:r>
                      <a:endParaRPr lang="ru-RU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Image Max. V-View Angle: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160 °</a:t>
                      </a:r>
                      <a:endParaRPr lang="ru-RU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Image Max. H-View Angle: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160 °</a:t>
                      </a:r>
                      <a:endParaRPr lang="ru-RU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Display Features: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High resolution: P1.875mm to display vivid image</a:t>
                      </a:r>
                      <a:endParaRPr lang="en-US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482">
                <a:tc>
                  <a:txBody>
                    <a:bodyPr/>
                    <a:lstStyle/>
                    <a:p>
                      <a:pPr algn="l" rtl="0" fontAlgn="b"/>
                      <a:endParaRPr lang="en-US" sz="1000" b="1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Magnet, clip design for quick and easy installation</a:t>
                      </a:r>
                      <a:endParaRPr lang="en-US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482">
                <a:tc>
                  <a:txBody>
                    <a:bodyPr/>
                    <a:lstStyle/>
                    <a:p>
                      <a:pPr algn="l" rtl="0" fontAlgn="b"/>
                      <a:endParaRPr lang="en-US" sz="1000" b="1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Tool free installation and disassembly</a:t>
                      </a:r>
                      <a:endParaRPr lang="en-US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14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Input Voltage: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AC 100-240 V</a:t>
                      </a:r>
                      <a:endParaRPr lang="en-US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948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Power Consumption Operational A/B: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12 / 24 W/m²</a:t>
                      </a:r>
                      <a:endParaRPr lang="en-US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460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Operating temperature</a:t>
                      </a:r>
                    </a:p>
                  </a:txBody>
                  <a:tcPr marL="2918" marR="2918" marT="2918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From</a:t>
                      </a:r>
                      <a:r>
                        <a:rPr lang="en-US" sz="1000" u="none" strike="noStrike" kern="1200" baseline="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 </a:t>
                      </a:r>
                      <a:r>
                        <a:rPr lang="ru-RU" sz="1000" u="none" strike="noStrike" kern="1200" baseline="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-</a:t>
                      </a:r>
                      <a:r>
                        <a:rPr lang="en-US" sz="100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10 °C to 40 °C</a:t>
                      </a:r>
                      <a:endParaRPr lang="en-US" sz="100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605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DIMENSIONS A/B </a:t>
                      </a:r>
                      <a:r>
                        <a:rPr lang="en-US" sz="1000" b="1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HxDxW</a:t>
                      </a:r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, MM</a:t>
                      </a: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60x17.5x</a:t>
                      </a:r>
                      <a:r>
                        <a:rPr lang="ru-RU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3</a:t>
                      </a:r>
                      <a:r>
                        <a:rPr lang="en-US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00 / 60x17.5x600</a:t>
                      </a:r>
                      <a:endParaRPr lang="en-US" sz="1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cs typeface="Segoe UI" panose="020B0502040204020203" pitchFamily="34" charset="0"/>
                      </a:endParaRPr>
                    </a:p>
                  </a:txBody>
                  <a:tcPr marL="3169" marR="3169" marT="3169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41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NET WEIGHT A/B, KG</a:t>
                      </a:r>
                    </a:p>
                  </a:txBody>
                  <a:tcPr marL="2918" marR="2918" marT="2918" marB="0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Segoe Ul"/>
                        </a:rPr>
                        <a:t>0.32 / 0.68</a:t>
                      </a:r>
                      <a:endParaRPr lang="en-US" sz="1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Segoe Ul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9" name="Рисунок 16" descr="1.jpg">
            <a:extLst>
              <a:ext uri="{FF2B5EF4-FFF2-40B4-BE49-F238E27FC236}">
                <a16:creationId xmlns:a16="http://schemas.microsoft.com/office/drawing/2014/main" id="{7CF9074D-43BC-2FD0-6547-EA8D4E0BF0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1" y="2409093"/>
            <a:ext cx="4838700" cy="322737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10" name="Прямоугольник 2">
            <a:extLst>
              <a:ext uri="{FF2B5EF4-FFF2-40B4-BE49-F238E27FC236}">
                <a16:creationId xmlns:a16="http://schemas.microsoft.com/office/drawing/2014/main" id="{8B28DEBD-29E8-BF1E-C453-66FCC65CF1B3}"/>
              </a:ext>
            </a:extLst>
          </p:cNvPr>
          <p:cNvSpPr/>
          <p:nvPr/>
        </p:nvSpPr>
        <p:spPr>
          <a:xfrm>
            <a:off x="740168" y="5835799"/>
            <a:ext cx="4738085" cy="911164"/>
          </a:xfrm>
          <a:prstGeom prst="rect">
            <a:avLst/>
          </a:prstGeom>
        </p:spPr>
        <p:txBody>
          <a:bodyPr wrap="square"/>
          <a:lstStyle/>
          <a:p>
            <a:pPr marL="284163" indent="-284163">
              <a:buFont typeface="Arial" panose="020B0604020202020204" pitchFamily="34" charset="0"/>
              <a:buBlip>
                <a:blip r:embed="rId4"/>
              </a:buBlip>
            </a:pPr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Highlights advertising amongst the competitors</a:t>
            </a:r>
            <a:endParaRPr lang="ru-RU" sz="14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pPr marL="284163" indent="-284163">
              <a:buFont typeface="Arial" panose="020B0604020202020204" pitchFamily="34" charset="0"/>
              <a:buBlip>
                <a:blip r:embed="rId4"/>
              </a:buBlip>
            </a:pPr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Plays video/static commercials</a:t>
            </a:r>
            <a:endParaRPr lang="ru-RU" sz="14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pPr marL="284163" indent="-284163">
              <a:buFont typeface="Arial" panose="020B0604020202020204" pitchFamily="34" charset="0"/>
              <a:buBlip>
                <a:blip r:embed="rId4"/>
              </a:buBlip>
            </a:pPr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Increases brand awareness</a:t>
            </a:r>
            <a:endParaRPr lang="ru-RU" sz="14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Рисунок 17">
            <a:extLst>
              <a:ext uri="{FF2B5EF4-FFF2-40B4-BE49-F238E27FC236}">
                <a16:creationId xmlns:a16="http://schemas.microsoft.com/office/drawing/2014/main" id="{6F47001C-FBAB-6F53-FFE2-A05D29E3A6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79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усеченные противолежащие углы 15">
            <a:extLst>
              <a:ext uri="{FF2B5EF4-FFF2-40B4-BE49-F238E27FC236}">
                <a16:creationId xmlns:a16="http://schemas.microsoft.com/office/drawing/2014/main" id="{F6251597-FB8A-8355-453A-C0BE8E72C52C}"/>
              </a:ext>
            </a:extLst>
          </p:cNvPr>
          <p:cNvSpPr/>
          <p:nvPr/>
        </p:nvSpPr>
        <p:spPr>
          <a:xfrm>
            <a:off x="5749245" y="5995299"/>
            <a:ext cx="4655728" cy="74686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24E76165-36AE-BFC6-02A0-CAEE7D8ED16B}"/>
              </a:ext>
            </a:extLst>
          </p:cNvPr>
          <p:cNvSpPr txBox="1">
            <a:spLocks/>
          </p:cNvSpPr>
          <p:nvPr/>
        </p:nvSpPr>
        <p:spPr>
          <a:xfrm>
            <a:off x="273136" y="-201396"/>
            <a:ext cx="9688749" cy="1515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100" b="1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Transparent Poster (IDS LED Poster)</a:t>
            </a:r>
            <a:r>
              <a:rPr lang="en-GB" sz="2100" b="1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| </a:t>
            </a:r>
            <a:r>
              <a:rPr lang="en-US" sz="2100" b="1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PDSWT63WNP</a:t>
            </a:r>
            <a:endParaRPr lang="en-US" sz="21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Рисунок 5">
            <a:extLst>
              <a:ext uri="{FF2B5EF4-FFF2-40B4-BE49-F238E27FC236}">
                <a16:creationId xmlns:a16="http://schemas.microsoft.com/office/drawing/2014/main" id="{89E0768B-6B81-655E-B715-7EE36552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238" y="3559744"/>
            <a:ext cx="5201264" cy="2782529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graphicFrame>
        <p:nvGraphicFramePr>
          <p:cNvPr id="15" name="Таблица 7">
            <a:extLst>
              <a:ext uri="{FF2B5EF4-FFF2-40B4-BE49-F238E27FC236}">
                <a16:creationId xmlns:a16="http://schemas.microsoft.com/office/drawing/2014/main" id="{7CDCDA9F-A22F-DF25-70F9-06B52BC34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754028"/>
              </p:ext>
            </p:extLst>
          </p:nvPr>
        </p:nvGraphicFramePr>
        <p:xfrm>
          <a:off x="5749245" y="1220596"/>
          <a:ext cx="6087517" cy="46004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52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4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8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Display Form Factor: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Portrait Poster (H</a:t>
                      </a:r>
                      <a:r>
                        <a:rPr lang="en-US" sz="10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5mm x V </a:t>
                      </a:r>
                      <a:r>
                        <a:rPr lang="ru-RU" sz="10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</a:t>
                      </a:r>
                      <a:r>
                        <a:rPr lang="en-US" sz="10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mm PP)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8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Display Type: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LED</a:t>
                      </a: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60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Viewable Display Diagonal Length: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63"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8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Display Size (</a:t>
                      </a:r>
                      <a:r>
                        <a:rPr lang="en-US" sz="1000" b="1" kern="12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HxW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mm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1280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x960 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8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Whole resolution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192 x 1</a:t>
                      </a: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48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Density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0720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dots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5166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Image Max. V-View / H-View Angle: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160 °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160 °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8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000 </a:t>
                      </a:r>
                      <a:r>
                        <a:rPr lang="en-US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cd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/m2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67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Display Features: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Patented side-lightning design with 4312 SMD LED </a:t>
                      </a:r>
                      <a:b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</a:b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High Transparency reaches 62% Lifetime 100 000h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8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Device Type: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8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Device Location: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Internal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8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Input Voltage: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AC 100-240 V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46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Input Frequency: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50/60 Hz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83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Material: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Aluminum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8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Operational: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Max</a:t>
                      </a:r>
                      <a:r>
                        <a:rPr lang="en-US" sz="10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: 1050W / </a:t>
                      </a:r>
                      <a:r>
                        <a:rPr lang="en-US" sz="100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Avrg</a:t>
                      </a:r>
                      <a:r>
                        <a:rPr lang="en-US" sz="10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: 350W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3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DIMENSIONS (</a:t>
                      </a:r>
                      <a:r>
                        <a:rPr lang="en-US" sz="1000" b="1" u="none" strike="noStrike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HxDxW</a:t>
                      </a:r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), MM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1497x50x1016,6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213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NET, KG</a:t>
                      </a: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061">
                <a:tc>
                  <a:txBody>
                    <a:bodyPr/>
                    <a:lstStyle/>
                    <a:p>
                      <a:pPr algn="l" rtl="0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3284">
                <a:tc>
                  <a:txBody>
                    <a:bodyPr/>
                    <a:lstStyle/>
                    <a:p>
                      <a:pPr algn="l" rtl="0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169" marR="3169" marT="3169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236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RDP /RRP</a:t>
                      </a: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</a:t>
                      </a:r>
                      <a:r>
                        <a:rPr lang="ru-RU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4760 </a:t>
                      </a:r>
                      <a:r>
                        <a:rPr lang="en-US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USD/ $5</a:t>
                      </a:r>
                      <a:r>
                        <a:rPr lang="ru-RU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869</a:t>
                      </a:r>
                      <a:r>
                        <a:rPr lang="en-US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USD</a:t>
                      </a: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1122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Production Time</a:t>
                      </a:r>
                    </a:p>
                    <a:p>
                      <a:pPr algn="l" rtl="0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Delivery Time</a:t>
                      </a:r>
                    </a:p>
                    <a:p>
                      <a:pPr algn="l" rtl="0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MOQ</a:t>
                      </a: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1.5</a:t>
                      </a: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months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 weeks (SEA</a:t>
                      </a:r>
                      <a:r>
                        <a:rPr 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delivery)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 pcs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169" marR="3169" marT="3169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16" name="Рисунок 8">
            <a:extLst>
              <a:ext uri="{FF2B5EF4-FFF2-40B4-BE49-F238E27FC236}">
                <a16:creationId xmlns:a16="http://schemas.microsoft.com/office/drawing/2014/main" id="{789B2DF1-C894-29AC-AFBF-67CBE208A7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4" y="978319"/>
            <a:ext cx="1583143" cy="2535098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17" name="Picture 2" descr="Bildergebnis fÃ¼r transparent digital signage poster">
            <a:extLst>
              <a:ext uri="{FF2B5EF4-FFF2-40B4-BE49-F238E27FC236}">
                <a16:creationId xmlns:a16="http://schemas.microsoft.com/office/drawing/2014/main" id="{9057497B-843E-3776-2F37-5EF852658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673" y="931418"/>
            <a:ext cx="2857500" cy="2628900"/>
          </a:xfrm>
          <a:prstGeom prst="roundRect">
            <a:avLst>
              <a:gd name="adj" fmla="val 4202"/>
            </a:avLst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4">
            <a:extLst>
              <a:ext uri="{FF2B5EF4-FFF2-40B4-BE49-F238E27FC236}">
                <a16:creationId xmlns:a16="http://schemas.microsoft.com/office/drawing/2014/main" id="{C878109B-7FB5-9E5A-5722-12B307DA96BB}"/>
              </a:ext>
            </a:extLst>
          </p:cNvPr>
          <p:cNvSpPr/>
          <p:nvPr/>
        </p:nvSpPr>
        <p:spPr>
          <a:xfrm>
            <a:off x="5834343" y="5995299"/>
            <a:ext cx="5404163" cy="738664"/>
          </a:xfrm>
          <a:prstGeom prst="rect">
            <a:avLst/>
          </a:prstGeom>
        </p:spPr>
        <p:txBody>
          <a:bodyPr wrap="square"/>
          <a:lstStyle/>
          <a:p>
            <a:pPr marL="284163" indent="-284163">
              <a:buFont typeface="Arial" panose="020B0604020202020204" pitchFamily="34" charset="0"/>
              <a:buBlip>
                <a:blip r:embed="rId5"/>
              </a:buBlip>
            </a:pPr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Unvarying brightness under direct sunlight</a:t>
            </a:r>
            <a:endParaRPr lang="ru-RU" sz="14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pPr marL="284163" indent="-284163">
              <a:buFont typeface="Arial" panose="020B0604020202020204" pitchFamily="34" charset="0"/>
              <a:buBlip>
                <a:blip r:embed="rId5"/>
              </a:buBlip>
            </a:pPr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Plays video/static Ads </a:t>
            </a:r>
            <a:endParaRPr lang="ru-RU" sz="14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pPr marL="284163" indent="-284163">
              <a:buFont typeface="Arial" panose="020B0604020202020204" pitchFamily="34" charset="0"/>
              <a:buBlip>
                <a:blip r:embed="rId5"/>
              </a:buBlip>
            </a:pPr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Improves Ads quality by innovative engaging approach</a:t>
            </a:r>
            <a:endParaRPr lang="ru-RU" sz="14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Скругленный прямоугольник 9">
            <a:extLst>
              <a:ext uri="{FF2B5EF4-FFF2-40B4-BE49-F238E27FC236}">
                <a16:creationId xmlns:a16="http://schemas.microsoft.com/office/drawing/2014/main" id="{9B2190B2-E67C-2F95-1FCA-9AC289330AF1}"/>
              </a:ext>
            </a:extLst>
          </p:cNvPr>
          <p:cNvSpPr/>
          <p:nvPr/>
        </p:nvSpPr>
        <p:spPr>
          <a:xfrm>
            <a:off x="273136" y="6333694"/>
            <a:ext cx="5027588" cy="424249"/>
          </a:xfrm>
          <a:prstGeom prst="roundRect">
            <a:avLst>
              <a:gd name="adj" fmla="val 8428"/>
            </a:avLst>
          </a:prstGeom>
          <a:gradFill flip="none" rotWithShape="1">
            <a:gsLst>
              <a:gs pos="0">
                <a:srgbClr val="4B5158"/>
              </a:gs>
              <a:gs pos="100000">
                <a:srgbClr val="636A7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1">
            <a:extLst>
              <a:ext uri="{FF2B5EF4-FFF2-40B4-BE49-F238E27FC236}">
                <a16:creationId xmlns:a16="http://schemas.microsoft.com/office/drawing/2014/main" id="{52C5DE67-A395-F671-686C-E21A2C2F4728}"/>
              </a:ext>
            </a:extLst>
          </p:cNvPr>
          <p:cNvSpPr/>
          <p:nvPr/>
        </p:nvSpPr>
        <p:spPr>
          <a:xfrm>
            <a:off x="377256" y="6404478"/>
            <a:ext cx="48383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1129">
              <a:spcAft>
                <a:spcPts val="600"/>
              </a:spcAft>
              <a:buSzPct val="150000"/>
              <a:defRPr/>
            </a:pPr>
            <a:r>
              <a:rPr lang="en-US" sz="1000" b="1" dirty="0">
                <a:solidFill>
                  <a:schemeClr val="bg1"/>
                </a:solidFill>
                <a:latin typeface="Segoe UI Light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Sending Card , Receiving Card, IDS SW for the LED Poster settings – are included. </a:t>
            </a:r>
            <a:endParaRPr lang="en-US" sz="1000" b="1" dirty="0">
              <a:solidFill>
                <a:schemeClr val="bg1"/>
              </a:solidFill>
              <a:latin typeface="Segoe UI Light" panose="020B0502040204020203" pitchFamily="34" charset="0"/>
              <a:ea typeface="Segoe UI Symbol" panose="020B05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10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18">
            <a:extLst>
              <a:ext uri="{FF2B5EF4-FFF2-40B4-BE49-F238E27FC236}">
                <a16:creationId xmlns:a16="http://schemas.microsoft.com/office/drawing/2014/main" id="{8C7FD0EB-A74D-C8D6-C761-542F5BF9C3BD}"/>
              </a:ext>
            </a:extLst>
          </p:cNvPr>
          <p:cNvSpPr/>
          <p:nvPr/>
        </p:nvSpPr>
        <p:spPr>
          <a:xfrm>
            <a:off x="413346" y="5937365"/>
            <a:ext cx="3656816" cy="74686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Скругленный прямоугольник 11">
            <a:extLst>
              <a:ext uri="{FF2B5EF4-FFF2-40B4-BE49-F238E27FC236}">
                <a16:creationId xmlns:a16="http://schemas.microsoft.com/office/drawing/2014/main" id="{E4920327-9DDF-7AF9-5FE3-AC1001B1FBD4}"/>
              </a:ext>
            </a:extLst>
          </p:cNvPr>
          <p:cNvSpPr/>
          <p:nvPr/>
        </p:nvSpPr>
        <p:spPr>
          <a:xfrm>
            <a:off x="6285584" y="5885765"/>
            <a:ext cx="5756358" cy="800944"/>
          </a:xfrm>
          <a:prstGeom prst="roundRect">
            <a:avLst>
              <a:gd name="adj" fmla="val 8428"/>
            </a:avLst>
          </a:prstGeom>
          <a:gradFill flip="none" rotWithShape="1">
            <a:gsLst>
              <a:gs pos="0">
                <a:srgbClr val="4B5158"/>
              </a:gs>
              <a:gs pos="100000">
                <a:srgbClr val="636A7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15">
            <a:extLst>
              <a:ext uri="{FF2B5EF4-FFF2-40B4-BE49-F238E27FC236}">
                <a16:creationId xmlns:a16="http://schemas.microsoft.com/office/drawing/2014/main" id="{9563A5D8-4C35-A123-632C-559258A436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337" y="1459973"/>
            <a:ext cx="2269523" cy="3231573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5" name="Объект 3">
            <a:extLst>
              <a:ext uri="{FF2B5EF4-FFF2-40B4-BE49-F238E27FC236}">
                <a16:creationId xmlns:a16="http://schemas.microsoft.com/office/drawing/2014/main" id="{4D65BA59-0D0D-C465-9AB2-44060A2F8891}"/>
              </a:ext>
            </a:extLst>
          </p:cNvPr>
          <p:cNvSpPr txBox="1">
            <a:spLocks/>
          </p:cNvSpPr>
          <p:nvPr/>
        </p:nvSpPr>
        <p:spPr>
          <a:xfrm>
            <a:off x="572591" y="189498"/>
            <a:ext cx="8874308" cy="1164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100" b="1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IDS LED Transparent Video Wall (Indoor) | 10PP / 7.8PP / 3.91x7.81PP</a:t>
            </a:r>
            <a:endParaRPr lang="ru-RU" sz="21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Таблица 13">
            <a:extLst>
              <a:ext uri="{FF2B5EF4-FFF2-40B4-BE49-F238E27FC236}">
                <a16:creationId xmlns:a16="http://schemas.microsoft.com/office/drawing/2014/main" id="{8A24FC39-C2FB-7808-CB37-A7712EFA8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028625"/>
              </p:ext>
            </p:extLst>
          </p:nvPr>
        </p:nvGraphicFramePr>
        <p:xfrm>
          <a:off x="6348952" y="1408800"/>
          <a:ext cx="5692990" cy="43670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0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351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System Type: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Digital Signage In-Window (Indoor)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8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System Form Factor: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Transparent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96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Display Form Factor: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Modular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96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Display Type: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LED  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96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Display Technology: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SMD4312 (3 in 1)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96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Transparency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%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-</a:t>
                      </a:r>
                      <a:r>
                        <a:rPr lang="en-US" sz="10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up to 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76%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96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Pixel Pitch (V x H) 10/7.8/3.91x7.81: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10x10PP / 7.8x7.8PP / 3.91x7.81PP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97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Density 10/7.8/3.91x7.81: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10000</a:t>
                      </a:r>
                      <a:r>
                        <a:rPr lang="en-US" sz="10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16384 / 32705 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dots/m²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97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Image Brightness: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5000 </a:t>
                      </a:r>
                      <a:r>
                        <a:rPr lang="en-US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cd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/m² (adjustable)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38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Image Max. V-View Angle: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160 °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38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Image Max. H-View Angle: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160 °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638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Display Features: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Transparent screen; Side-light technology; For large-scale glass wall; No cabinets, but modules only</a:t>
                      </a:r>
                    </a:p>
                  </a:txBody>
                  <a:tcPr marL="8312" marR="8312" marT="8312" marB="831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94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Lifetime, h: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100 000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626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Input Voltage: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AC 90-264 V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41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Input Frequency: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50/60 Hz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671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Consumption Operational: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Avr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: 300W/m²;</a:t>
                      </a:r>
                      <a:r>
                        <a:rPr lang="en-US" sz="10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Max: 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800 W/m²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097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Operating Temperature: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From minus -10°C to +40 °C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097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Operating Humidity: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From 10% to </a:t>
                      </a: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90%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0972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Dimensions </a:t>
                      </a:r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10/7.8/3.91x7.81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2000x100x500 / 1000x100x1000 / 1300x100x500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In terms of dimensions – it’s customized LED VW</a:t>
                      </a: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097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NET Weight (kg) </a:t>
                      </a:r>
                      <a:r>
                        <a:rPr lang="en-US" sz="1000" b="1" kern="12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10/7.8/3.91x7.81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 / 13 / 15 kg/m²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097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Pack Weight Brutto (kg)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TBC 18 / 20 / 25 </a:t>
                      </a: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kg/m² approx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0972">
                <a:tc>
                  <a:txBody>
                    <a:bodyPr/>
                    <a:lstStyle/>
                    <a:p>
                      <a:pPr algn="l" fontAlgn="t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0972">
                <a:tc>
                  <a:txBody>
                    <a:bodyPr/>
                    <a:lstStyle/>
                    <a:p>
                      <a:pPr algn="l" fontAlgn="t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0972">
                <a:tc>
                  <a:txBody>
                    <a:bodyPr/>
                    <a:lstStyle/>
                    <a:p>
                      <a:pPr algn="l" fontAlgn="t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918" marR="2918" marT="2918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pic>
        <p:nvPicPr>
          <p:cNvPr id="7" name="Picture 2" descr="Bildergebnis fÃ¼r transparent wall digital">
            <a:extLst>
              <a:ext uri="{FF2B5EF4-FFF2-40B4-BE49-F238E27FC236}">
                <a16:creationId xmlns:a16="http://schemas.microsoft.com/office/drawing/2014/main" id="{2C569865-8C86-5594-C69B-8711A08B8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41754" y="1464263"/>
            <a:ext cx="3854246" cy="2251874"/>
          </a:xfrm>
          <a:prstGeom prst="roundRect">
            <a:avLst>
              <a:gd name="adj" fmla="val 4202"/>
            </a:avLst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Related image">
            <a:extLst>
              <a:ext uri="{FF2B5EF4-FFF2-40B4-BE49-F238E27FC236}">
                <a16:creationId xmlns:a16="http://schemas.microsoft.com/office/drawing/2014/main" id="{060C1966-9CEB-0C30-35D7-7C041F746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0484" y="3047752"/>
            <a:ext cx="2908571" cy="1789890"/>
          </a:xfrm>
          <a:prstGeom prst="roundRect">
            <a:avLst>
              <a:gd name="adj" fmla="val 4202"/>
            </a:avLst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83D11068-BA24-3B85-5EEC-F8E28ED755DA}"/>
              </a:ext>
            </a:extLst>
          </p:cNvPr>
          <p:cNvSpPr/>
          <p:nvPr/>
        </p:nvSpPr>
        <p:spPr>
          <a:xfrm>
            <a:off x="340337" y="4837642"/>
            <a:ext cx="4669408" cy="1169551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Blip>
                <a:blip r:embed="rId5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Unvarying brightness under direct sunlight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5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Video/static content upload opportunities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5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Can be adjusted (enlarged/reduced) basing on the store windows dimensions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5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 total cost is a subject to a particular customer project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C13799-2665-0AAD-B466-23AC4968225B}"/>
              </a:ext>
            </a:extLst>
          </p:cNvPr>
          <p:cNvSpPr/>
          <p:nvPr/>
        </p:nvSpPr>
        <p:spPr>
          <a:xfrm>
            <a:off x="6340277" y="6089589"/>
            <a:ext cx="5355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1129">
              <a:spcAft>
                <a:spcPts val="600"/>
              </a:spcAft>
              <a:buSzPct val="150000"/>
              <a:defRPr/>
            </a:pPr>
            <a:r>
              <a:rPr lang="en-US" sz="1000" b="1" dirty="0">
                <a:solidFill>
                  <a:schemeClr val="bg1"/>
                </a:solidFill>
                <a:latin typeface="Segoe UI Light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Sending Cards (Novastar controller), Receiving Cards (Novastar), IDS SW (Novastar) for the Video Wall settings – are included. </a:t>
            </a:r>
            <a:endParaRPr lang="en-US" sz="1000" b="1" dirty="0">
              <a:solidFill>
                <a:schemeClr val="bg1"/>
              </a:solidFill>
              <a:latin typeface="Segoe UI Light" panose="020B0502040204020203" pitchFamily="34" charset="0"/>
              <a:ea typeface="Segoe UI Symbol" panose="020B05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Прямоугольник 6">
            <a:extLst>
              <a:ext uri="{FF2B5EF4-FFF2-40B4-BE49-F238E27FC236}">
                <a16:creationId xmlns:a16="http://schemas.microsoft.com/office/drawing/2014/main" id="{67BDB03C-1EA5-7F48-4AEE-E67297A49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46" y="5987632"/>
            <a:ext cx="33609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months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time: train -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weeks / SEA – 6 weeks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MOQ: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minimum order starting from 5m2 </a:t>
            </a:r>
          </a:p>
        </p:txBody>
      </p:sp>
    </p:spTree>
    <p:extLst>
      <p:ext uri="{BB962C8B-B14F-4D97-AF65-F5344CB8AC3E}">
        <p14:creationId xmlns:p14="http://schemas.microsoft.com/office/powerpoint/2010/main" val="3906776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18">
            <a:extLst>
              <a:ext uri="{FF2B5EF4-FFF2-40B4-BE49-F238E27FC236}">
                <a16:creationId xmlns:a16="http://schemas.microsoft.com/office/drawing/2014/main" id="{685733CC-D80E-03D3-8AC5-30EA6CA4A2D5}"/>
              </a:ext>
            </a:extLst>
          </p:cNvPr>
          <p:cNvSpPr/>
          <p:nvPr/>
        </p:nvSpPr>
        <p:spPr>
          <a:xfrm>
            <a:off x="7750329" y="5562646"/>
            <a:ext cx="4211522" cy="807005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27AFEF-D00C-9F5D-3AF4-32DEB06B0F1A}"/>
              </a:ext>
            </a:extLst>
          </p:cNvPr>
          <p:cNvSpPr txBox="1">
            <a:spLocks/>
          </p:cNvSpPr>
          <p:nvPr/>
        </p:nvSpPr>
        <p:spPr>
          <a:xfrm>
            <a:off x="389106" y="140003"/>
            <a:ext cx="5638575" cy="1343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IDS LED Non-Transparent Video Wall (Outdoor) </a:t>
            </a:r>
            <a:r>
              <a:rPr lang="en-GB" sz="18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Front Service</a:t>
            </a:r>
            <a:endParaRPr lang="ru-RU" sz="18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Прямоугольник 4">
            <a:extLst>
              <a:ext uri="{FF2B5EF4-FFF2-40B4-BE49-F238E27FC236}">
                <a16:creationId xmlns:a16="http://schemas.microsoft.com/office/drawing/2014/main" id="{8C48958E-A6E6-E6A6-C6E1-6B275B79AA9B}"/>
              </a:ext>
            </a:extLst>
          </p:cNvPr>
          <p:cNvSpPr/>
          <p:nvPr/>
        </p:nvSpPr>
        <p:spPr>
          <a:xfrm>
            <a:off x="2482349" y="5562646"/>
            <a:ext cx="4689751" cy="1020744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Video/static content upload opportunities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Included: LED Modules / LED Cabinets / Controller / LED Software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 total cost is a subject to a particular customer project, so please ask FOR A QUOTE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302E2AB0-AFF5-9879-86EC-394C05D09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3184" y="5582414"/>
                <a:ext cx="3715613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Production time: </a:t>
                </a:r>
                <a:r>
                  <a:rPr lang="en-US" altLang="en-US" sz="12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2.5 months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Delivery time: train - </a:t>
                </a:r>
                <a:r>
                  <a:rPr lang="en-US" altLang="en-US" sz="12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 weeks / SEA – 6 weeks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MOQ: </a:t>
                </a:r>
                <a:r>
                  <a:rPr lang="en-US" altLang="en-US" sz="12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minimum order starting from </a:t>
                </a:r>
                <a:r>
                  <a:rPr lang="en-US" altLang="en-US" sz="1200" dirty="0">
                    <a:solidFill>
                      <a:schemeClr val="bg1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en-US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</m:t>
                        </m:r>
                      </m:e>
                      <m:sup>
                        <m:r>
                          <a:rPr lang="en-US" altLang="en-US" sz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sz="1200" dirty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6">
                <a:extLst>
                  <a:ext uri="{FF2B5EF4-FFF2-40B4-BE49-F238E27FC236}">
                    <a16:creationId xmlns:a16="http://schemas.microsoft.com/office/drawing/2014/main" id="{302E2AB0-AFF5-9879-86EC-394C05D09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3184" y="5582414"/>
                <a:ext cx="3715613" cy="646331"/>
              </a:xfrm>
              <a:prstGeom prst="rect">
                <a:avLst/>
              </a:prstGeom>
              <a:blipFill>
                <a:blip r:embed="rId3"/>
                <a:stretch>
                  <a:fillRect t="-1887" b="-56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9">
            <a:extLst>
              <a:ext uri="{FF2B5EF4-FFF2-40B4-BE49-F238E27FC236}">
                <a16:creationId xmlns:a16="http://schemas.microsoft.com/office/drawing/2014/main" id="{3DB5EEB3-15BB-0496-79C3-319552F226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  <p:pic>
        <p:nvPicPr>
          <p:cNvPr id="16" name="图片 2">
            <a:extLst>
              <a:ext uri="{FF2B5EF4-FFF2-40B4-BE49-F238E27FC236}">
                <a16:creationId xmlns:a16="http://schemas.microsoft.com/office/drawing/2014/main" id="{64ECF366-DC37-63FA-48C3-0BF97D752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5" t="12029" r="23828" b="9666"/>
          <a:stretch>
            <a:fillRect/>
          </a:stretch>
        </p:blipFill>
        <p:spPr bwMode="auto">
          <a:xfrm>
            <a:off x="3806603" y="1897817"/>
            <a:ext cx="2041245" cy="154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3">
            <a:extLst>
              <a:ext uri="{FF2B5EF4-FFF2-40B4-BE49-F238E27FC236}">
                <a16:creationId xmlns:a16="http://schemas.microsoft.com/office/drawing/2014/main" id="{CC8187C2-D24C-0F1E-A195-69D0FD02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92" y="1657979"/>
            <a:ext cx="1671711" cy="202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2">
            <a:extLst>
              <a:ext uri="{FF2B5EF4-FFF2-40B4-BE49-F238E27FC236}">
                <a16:creationId xmlns:a16="http://schemas.microsoft.com/office/drawing/2014/main" id="{6E65E50C-5842-A328-E307-0E6EBFC1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2" y="1762918"/>
            <a:ext cx="1887055" cy="1815871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066BDC-9566-3555-65B8-B87A36EA144A}"/>
              </a:ext>
            </a:extLst>
          </p:cNvPr>
          <p:cNvCxnSpPr>
            <a:cxnSpLocks/>
          </p:cNvCxnSpPr>
          <p:nvPr/>
        </p:nvCxnSpPr>
        <p:spPr>
          <a:xfrm>
            <a:off x="6096000" y="618299"/>
            <a:ext cx="0" cy="4565403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4">
            <a:extLst>
              <a:ext uri="{FF2B5EF4-FFF2-40B4-BE49-F238E27FC236}">
                <a16:creationId xmlns:a16="http://schemas.microsoft.com/office/drawing/2014/main" id="{B6AFDB48-EE27-24B2-C061-AE6302171C6D}"/>
              </a:ext>
            </a:extLst>
          </p:cNvPr>
          <p:cNvSpPr/>
          <p:nvPr/>
        </p:nvSpPr>
        <p:spPr>
          <a:xfrm>
            <a:off x="444143" y="4098516"/>
            <a:ext cx="4689751" cy="1400496"/>
          </a:xfrm>
          <a:prstGeom prst="rect">
            <a:avLst/>
          </a:prstGeom>
        </p:spPr>
        <p:txBody>
          <a:bodyPr wrap="square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Pixel Pitch: </a:t>
            </a:r>
            <a:r>
              <a:rPr lang="en-US" sz="120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from 3mm to 20mm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IP Grade: </a:t>
            </a:r>
            <a:r>
              <a:rPr lang="en-US" sz="120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IP65 front / IP54 rear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Brightness: </a:t>
            </a:r>
            <a:r>
              <a:rPr lang="en-US" sz="120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&gt;2000 cd/m2 up to ∞ </a:t>
            </a: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(customizable)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Power Consumption Operational: </a:t>
            </a:r>
            <a:r>
              <a:rPr lang="en-US" sz="1200" b="0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Avg 200 – max 800 W/m²</a:t>
            </a:r>
            <a:endParaRPr lang="en-GB" sz="28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Operating Temperature: </a:t>
            </a:r>
            <a:r>
              <a:rPr lang="en-US" sz="1200" b="0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From -40 °C to +50 °C</a:t>
            </a:r>
            <a:endParaRPr lang="en-GB" sz="28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Operating Humidity: </a:t>
            </a:r>
            <a:r>
              <a:rPr lang="en-US" sz="1200" b="0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From 10% to </a:t>
            </a:r>
            <a:r>
              <a:rPr lang="ru-RU" sz="1200" b="0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90%</a:t>
            </a:r>
            <a:endParaRPr lang="en-GB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3C7CC9-0825-D9B5-3D82-5CA51E40D4BA}"/>
              </a:ext>
            </a:extLst>
          </p:cNvPr>
          <p:cNvSpPr txBox="1"/>
          <p:nvPr/>
        </p:nvSpPr>
        <p:spPr>
          <a:xfrm>
            <a:off x="6173239" y="488349"/>
            <a:ext cx="6098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IDS LED Non-Transparent Video Wall (Indoor) </a:t>
            </a:r>
            <a:r>
              <a:rPr lang="en-GB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Front Service</a:t>
            </a:r>
            <a:r>
              <a:rPr lang="en-US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图片 3" descr="P4 Indoor LED module | AceOpto Brand">
            <a:extLst>
              <a:ext uri="{FF2B5EF4-FFF2-40B4-BE49-F238E27FC236}">
                <a16:creationId xmlns:a16="http://schemas.microsoft.com/office/drawing/2014/main" id="{3BF170F1-36E2-4229-AEFC-82469816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337" y="1762918"/>
            <a:ext cx="2436494" cy="14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">
            <a:extLst>
              <a:ext uri="{FF2B5EF4-FFF2-40B4-BE49-F238E27FC236}">
                <a16:creationId xmlns:a16="http://schemas.microsoft.com/office/drawing/2014/main" id="{98198B90-5163-4082-B9C7-1215EA082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89"/>
          <a:stretch/>
        </p:blipFill>
        <p:spPr bwMode="auto">
          <a:xfrm>
            <a:off x="8453511" y="1423161"/>
            <a:ext cx="1396782" cy="21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4">
            <a:extLst>
              <a:ext uri="{FF2B5EF4-FFF2-40B4-BE49-F238E27FC236}">
                <a16:creationId xmlns:a16="http://schemas.microsoft.com/office/drawing/2014/main" id="{8346955C-C3CE-D47E-4D62-DCD5B999F458}"/>
              </a:ext>
            </a:extLst>
          </p:cNvPr>
          <p:cNvSpPr/>
          <p:nvPr/>
        </p:nvSpPr>
        <p:spPr>
          <a:xfrm>
            <a:off x="6326955" y="4034343"/>
            <a:ext cx="4689751" cy="1400496"/>
          </a:xfrm>
          <a:prstGeom prst="rect">
            <a:avLst/>
          </a:prstGeom>
        </p:spPr>
        <p:txBody>
          <a:bodyPr wrap="square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Pixel Pitch: </a:t>
            </a:r>
            <a:r>
              <a:rPr lang="en-US" sz="120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from 0.9mm to 8mm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IP Grade: </a:t>
            </a:r>
            <a:r>
              <a:rPr lang="en-US" sz="120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IP44 front / IP44 rear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Brightness: </a:t>
            </a:r>
            <a:r>
              <a:rPr lang="en-US" sz="120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&gt;800 cd/m2 up to ∞ </a:t>
            </a: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(customizable)</a:t>
            </a:r>
            <a:endParaRPr lang="en-US" sz="1200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Power Consumption Operational: </a:t>
            </a:r>
            <a:r>
              <a:rPr lang="en-US" sz="1200" b="0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Avg 200 – max 600 W/m²</a:t>
            </a:r>
            <a:endParaRPr lang="en-GB" sz="28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Operating Temperature: </a:t>
            </a:r>
            <a:r>
              <a:rPr lang="en-US" sz="1200" b="0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From -40 °C to +50 °C</a:t>
            </a:r>
            <a:endParaRPr lang="en-GB" sz="28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Operating Humidity: </a:t>
            </a:r>
            <a:r>
              <a:rPr lang="en-US" sz="1200" b="0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From 10% to </a:t>
            </a:r>
            <a:r>
              <a:rPr lang="ru-RU" sz="1200" b="0" i="0" u="none" strike="noStrike" kern="120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90%</a:t>
            </a:r>
            <a:endParaRPr lang="en-GB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30" name="图片 2" descr="K-单箱效果图的副本">
            <a:extLst>
              <a:ext uri="{FF2B5EF4-FFF2-40B4-BE49-F238E27FC236}">
                <a16:creationId xmlns:a16="http://schemas.microsoft.com/office/drawing/2014/main" id="{B34D57D0-0832-785B-3B9D-C8322C495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5" r="15074"/>
          <a:stretch/>
        </p:blipFill>
        <p:spPr bwMode="auto">
          <a:xfrm flipH="1">
            <a:off x="10057106" y="1385218"/>
            <a:ext cx="1745787" cy="257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328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A937351-1F19-99F5-F0D4-354954166BA9}"/>
              </a:ext>
            </a:extLst>
          </p:cNvPr>
          <p:cNvSpPr txBox="1"/>
          <p:nvPr/>
        </p:nvSpPr>
        <p:spPr>
          <a:xfrm>
            <a:off x="638881" y="4501453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i="0" cap="all" dirty="0"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Comprehensive but simple </a:t>
            </a:r>
            <a:r>
              <a:rPr lang="en-US" sz="1400" i="0" cap="all" dirty="0"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all-in-one solution to link and manage your displays from anywhere. Create and deploy captivating content, gain powerful insights and flexibly manage and secure your hardware and software.</a:t>
            </a:r>
            <a:r>
              <a:rPr lang="en-US" sz="1400" b="1" i="0" cap="all" dirty="0">
                <a:effectLst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 </a:t>
            </a:r>
            <a:endParaRPr lang="en-US" sz="1400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1" name="3.jpg" descr="3.jpg">
            <a:extLst>
              <a:ext uri="{FF2B5EF4-FFF2-40B4-BE49-F238E27FC236}">
                <a16:creationId xmlns:a16="http://schemas.microsoft.com/office/drawing/2014/main" id="{1F21DBA7-AE59-BE91-6D6E-4BAED996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350" y="1003696"/>
            <a:ext cx="6090921" cy="342614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B67631A-905F-A29F-CEFF-61126014A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881" y="377019"/>
            <a:ext cx="2879457" cy="485908"/>
          </a:xfrm>
          <a:prstGeom prst="rect">
            <a:avLst/>
          </a:prstGeom>
        </p:spPr>
      </p:pic>
      <p:pic>
        <p:nvPicPr>
          <p:cNvPr id="4" name="Рисунок 14">
            <a:extLst>
              <a:ext uri="{FF2B5EF4-FFF2-40B4-BE49-F238E27FC236}">
                <a16:creationId xmlns:a16="http://schemas.microsoft.com/office/drawing/2014/main" id="{DD9846CF-05CD-EB7C-C8D1-007BE18F1E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250" y="377019"/>
            <a:ext cx="997875" cy="365324"/>
          </a:xfrm>
          <a:prstGeom prst="rect">
            <a:avLst/>
          </a:prstGeom>
        </p:spPr>
      </p:pic>
      <p:pic>
        <p:nvPicPr>
          <p:cNvPr id="29" name="5.jpg" descr="5.jpg">
            <a:extLst>
              <a:ext uri="{FF2B5EF4-FFF2-40B4-BE49-F238E27FC236}">
                <a16:creationId xmlns:a16="http://schemas.microsoft.com/office/drawing/2014/main" id="{1F66D1F9-6247-E3DE-AA3E-F9ED5CBC4C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63" t="7786" r="11116" b="10948"/>
          <a:stretch/>
        </p:blipFill>
        <p:spPr>
          <a:xfrm>
            <a:off x="294507" y="1375011"/>
            <a:ext cx="4974336" cy="2983215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8B3E39-C516-649A-D400-46ADF2615F47}"/>
              </a:ext>
            </a:extLst>
          </p:cNvPr>
          <p:cNvSpPr txBox="1"/>
          <p:nvPr/>
        </p:nvSpPr>
        <p:spPr>
          <a:xfrm>
            <a:off x="804672" y="6345441"/>
            <a:ext cx="971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                             </a:t>
            </a:r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licenses are obtaining at additional costs, except described cases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9F3FB3ED-B332-3F6E-F4B9-251FD4567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929" y="6379344"/>
            <a:ext cx="1586455" cy="267714"/>
          </a:xfrm>
          <a:prstGeom prst="rect">
            <a:avLst/>
          </a:prstGeom>
        </p:spPr>
      </p:pic>
      <p:sp>
        <p:nvSpPr>
          <p:cNvPr id="43" name="Объект 2">
            <a:extLst>
              <a:ext uri="{FF2B5EF4-FFF2-40B4-BE49-F238E27FC236}">
                <a16:creationId xmlns:a16="http://schemas.microsoft.com/office/drawing/2014/main" id="{748346B1-097D-DAA2-00B8-70BA0C72F649}"/>
              </a:ext>
            </a:extLst>
          </p:cNvPr>
          <p:cNvSpPr txBox="1">
            <a:spLocks/>
          </p:cNvSpPr>
          <p:nvPr/>
        </p:nvSpPr>
        <p:spPr>
          <a:xfrm>
            <a:off x="-186627" y="960511"/>
            <a:ext cx="5846763" cy="6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marL="228634" indent="-228634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374" indent="-190528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2114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960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806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6652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49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343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1188" indent="-152423" algn="l" defTabSz="6096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spcBef>
                <a:spcPct val="0"/>
              </a:spcBef>
              <a:buFont typeface="Arial" pitchFamily="34" charset="0"/>
              <a:buNone/>
            </a:pPr>
            <a:r>
              <a:rPr lang="en-US" sz="1600" b="1" dirty="0">
                <a:solidFill>
                  <a:srgbClr val="3C4F99"/>
                </a:solidFill>
              </a:rPr>
              <a:t>FOR</a:t>
            </a:r>
            <a:endParaRPr lang="ru-RU" sz="1600" b="1" dirty="0">
              <a:solidFill>
                <a:srgbClr val="3C4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354178"/>
      </p:ext>
    </p:extLst>
  </p:cSld>
  <p:clrMapOvr>
    <a:masterClrMapping/>
  </p:clrMapOvr>
  <p:transition spd="slow"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F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con&#10;&#10;Description automatically generated with low confidence">
            <a:extLst>
              <a:ext uri="{FF2B5EF4-FFF2-40B4-BE49-F238E27FC236}">
                <a16:creationId xmlns:a16="http://schemas.microsoft.com/office/drawing/2014/main" id="{3EEDBE57-5454-7FC5-A541-5D2425274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60" y="1123527"/>
            <a:ext cx="46048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78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12">
            <a:extLst>
              <a:ext uri="{FF2B5EF4-FFF2-40B4-BE49-F238E27FC236}">
                <a16:creationId xmlns:a16="http://schemas.microsoft.com/office/drawing/2014/main" id="{B5175D2C-225B-CDD4-6327-FDC5DC3E4D50}"/>
              </a:ext>
            </a:extLst>
          </p:cNvPr>
          <p:cNvSpPr/>
          <p:nvPr/>
        </p:nvSpPr>
        <p:spPr>
          <a:xfrm>
            <a:off x="593887" y="5263117"/>
            <a:ext cx="4180132" cy="1411436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21" descr="1.jpg">
            <a:extLst>
              <a:ext uri="{FF2B5EF4-FFF2-40B4-BE49-F238E27FC236}">
                <a16:creationId xmlns:a16="http://schemas.microsoft.com/office/drawing/2014/main" id="{F5F1FDC1-47A5-0D7F-6EB5-303A3CDCF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27" y="1791643"/>
            <a:ext cx="4838700" cy="322737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575A5C15-0339-1F5C-5990-6865FDD0A3D3}"/>
              </a:ext>
            </a:extLst>
          </p:cNvPr>
          <p:cNvSpPr/>
          <p:nvPr/>
        </p:nvSpPr>
        <p:spPr>
          <a:xfrm>
            <a:off x="593887" y="78284"/>
            <a:ext cx="9128456" cy="1495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IDS LED Shelf Signage | SPECIAL DEMO OFFER</a:t>
            </a:r>
          </a:p>
        </p:txBody>
      </p:sp>
      <p:sp>
        <p:nvSpPr>
          <p:cNvPr id="7" name="Объект 1">
            <a:extLst>
              <a:ext uri="{FF2B5EF4-FFF2-40B4-BE49-F238E27FC236}">
                <a16:creationId xmlns:a16="http://schemas.microsoft.com/office/drawing/2014/main" id="{F58497BF-E382-6434-E7B4-C78152BCE645}"/>
              </a:ext>
            </a:extLst>
          </p:cNvPr>
          <p:cNvSpPr txBox="1">
            <a:spLocks/>
          </p:cNvSpPr>
          <p:nvPr/>
        </p:nvSpPr>
        <p:spPr>
          <a:xfrm>
            <a:off x="5609323" y="2083607"/>
            <a:ext cx="6138042" cy="660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34" lvl="0" indent="-228634" algn="ctr" defTabSz="609692">
              <a:spcBef>
                <a:spcPct val="20000"/>
              </a:spcBef>
              <a:defRPr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IDS LED Shelf Signage | PDSIK2CA/PDSIK2CB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l"/>
              <a:cs typeface="Segoe UI" panose="020B0502040204020203" pitchFamily="34" charset="0"/>
            </a:endParaRPr>
          </a:p>
        </p:txBody>
      </p:sp>
      <p:sp>
        <p:nvSpPr>
          <p:cNvPr id="8" name="Прямоугольник 17">
            <a:extLst>
              <a:ext uri="{FF2B5EF4-FFF2-40B4-BE49-F238E27FC236}">
                <a16:creationId xmlns:a16="http://schemas.microsoft.com/office/drawing/2014/main" id="{737CDC1F-7CCA-63E0-CB5F-20DCDCBCF28B}"/>
              </a:ext>
            </a:extLst>
          </p:cNvPr>
          <p:cNvSpPr/>
          <p:nvPr/>
        </p:nvSpPr>
        <p:spPr>
          <a:xfrm>
            <a:off x="549920" y="5474224"/>
            <a:ext cx="453671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l"/>
              </a:rPr>
              <a:t>*SPECIAL SALES PRICE FOR DEMO:</a:t>
            </a:r>
          </a:p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l"/>
              </a:rPr>
              <a:t>PDSIK2CA (30cm): </a:t>
            </a:r>
            <a:r>
              <a:rPr lang="ru-RU" sz="1400" b="1" dirty="0">
                <a:solidFill>
                  <a:schemeClr val="bg1">
                    <a:lumMod val="95000"/>
                  </a:schemeClr>
                </a:solidFill>
                <a:latin typeface="Segoe Ul"/>
              </a:rPr>
              <a:t>7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l"/>
              </a:rPr>
              <a:t>0$ USD W/O VAT</a:t>
            </a:r>
          </a:p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l"/>
              </a:rPr>
              <a:t>PDSIK2CB (60cm): </a:t>
            </a:r>
            <a:r>
              <a:rPr lang="ru-RU" sz="1400" b="1" dirty="0">
                <a:solidFill>
                  <a:schemeClr val="bg1">
                    <a:lumMod val="95000"/>
                  </a:schemeClr>
                </a:solidFill>
                <a:latin typeface="Segoe Ul"/>
              </a:rPr>
              <a:t>9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l"/>
              </a:rPr>
              <a:t>0$ USD W/O VAT</a:t>
            </a:r>
          </a:p>
          <a:p>
            <a:pPr algn="ctr"/>
            <a:r>
              <a:rPr lang="en-US" alt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Applicable for central &amp; local stock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Segoe Ul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Segoe Ul"/>
            </a:endParaRPr>
          </a:p>
        </p:txBody>
      </p:sp>
      <p:sp>
        <p:nvSpPr>
          <p:cNvPr id="9" name="Прямоугольник 18">
            <a:extLst>
              <a:ext uri="{FF2B5EF4-FFF2-40B4-BE49-F238E27FC236}">
                <a16:creationId xmlns:a16="http://schemas.microsoft.com/office/drawing/2014/main" id="{15C46347-67A2-1ADB-AB77-649F027EFF43}"/>
              </a:ext>
            </a:extLst>
          </p:cNvPr>
          <p:cNvSpPr/>
          <p:nvPr/>
        </p:nvSpPr>
        <p:spPr>
          <a:xfrm>
            <a:off x="6880718" y="6089777"/>
            <a:ext cx="4281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Segoe UI Light" panose="020B0502040204020203" pitchFamily="34" charset="0"/>
              </a:rPr>
              <a:t>*Applicable for local stock as well.</a:t>
            </a:r>
          </a:p>
          <a:p>
            <a:r>
              <a:rPr lang="en-US" sz="1200" dirty="0">
                <a:latin typeface="Segoe UI Light" panose="020B0502040204020203" pitchFamily="34" charset="0"/>
              </a:rPr>
              <a:t>Should be prior approved with Prestigio Solutions HQ</a:t>
            </a:r>
          </a:p>
          <a:p>
            <a:r>
              <a:rPr lang="en-US" sz="1200" dirty="0">
                <a:latin typeface="Segoe UI Light" panose="020B0502040204020203" pitchFamily="34" charset="0"/>
              </a:rPr>
              <a:t>Photos &amp; Video from Demo installation required</a:t>
            </a:r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689E8577-C546-F683-0937-8F009F16C1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499" y="213240"/>
            <a:ext cx="1360658" cy="13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8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1CAD2E-965F-3B08-0B53-3DF72FBE712D}"/>
              </a:ext>
            </a:extLst>
          </p:cNvPr>
          <p:cNvSpPr txBox="1"/>
          <p:nvPr/>
        </p:nvSpPr>
        <p:spPr>
          <a:xfrm>
            <a:off x="673615" y="350212"/>
            <a:ext cx="7809986" cy="978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C50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Digital Signage is not the future but vital need of business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7B0D2-3156-F48B-D305-01C61D190655}"/>
              </a:ext>
            </a:extLst>
          </p:cNvPr>
          <p:cNvSpPr txBox="1"/>
          <p:nvPr/>
        </p:nvSpPr>
        <p:spPr>
          <a:xfrm>
            <a:off x="673611" y="1228557"/>
            <a:ext cx="627511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Uncover huge opportunities and bring second wind for your vertical</a:t>
            </a:r>
            <a:r>
              <a:rPr lang="ru-RU" dirty="0"/>
              <a:t> </a:t>
            </a:r>
            <a:r>
              <a:rPr lang="en-US" dirty="0"/>
              <a:t>market</a:t>
            </a:r>
            <a:r>
              <a:rPr lang="ru-RU" dirty="0"/>
              <a:t> </a:t>
            </a:r>
            <a:r>
              <a:rPr lang="en-US" dirty="0"/>
              <a:t> 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802B291-AA9D-4F8A-8B62-6AA53AC3F3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625411"/>
            <a:ext cx="997875" cy="365324"/>
          </a:xfrm>
          <a:prstGeom prst="rect">
            <a:avLst/>
          </a:prstGeom>
        </p:spPr>
      </p:pic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0DB4E733-01AD-4424-9344-8290906DF39D}"/>
              </a:ext>
            </a:extLst>
          </p:cNvPr>
          <p:cNvGrpSpPr/>
          <p:nvPr/>
        </p:nvGrpSpPr>
        <p:grpSpPr>
          <a:xfrm>
            <a:off x="4409687" y="1629238"/>
            <a:ext cx="3372625" cy="576000"/>
            <a:chOff x="4969754" y="1314849"/>
            <a:chExt cx="3372625" cy="576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6C3543-520B-8004-F931-F314D0748A27}"/>
                </a:ext>
              </a:extLst>
            </p:cNvPr>
            <p:cNvSpPr txBox="1"/>
            <p:nvPr/>
          </p:nvSpPr>
          <p:spPr>
            <a:xfrm>
              <a:off x="5552954" y="1380172"/>
              <a:ext cx="2789425" cy="43858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60000" lnSpcReduction="200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2500" b="1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Get the right attention for the right content</a:t>
              </a:r>
              <a:endParaRPr lang="en-US" sz="1800" dirty="0"/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E327B9C4-ADDC-4CFE-8806-FF593636E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9754" y="1314849"/>
              <a:ext cx="583200" cy="576000"/>
            </a:xfrm>
            <a:prstGeom prst="rect">
              <a:avLst/>
            </a:prstGeom>
          </p:spPr>
        </p:pic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F7176917-22F2-450A-AB64-89F505BB319D}"/>
              </a:ext>
            </a:extLst>
          </p:cNvPr>
          <p:cNvGrpSpPr/>
          <p:nvPr/>
        </p:nvGrpSpPr>
        <p:grpSpPr>
          <a:xfrm>
            <a:off x="673614" y="2311758"/>
            <a:ext cx="4831109" cy="576000"/>
            <a:chOff x="673614" y="2139038"/>
            <a:chExt cx="4831109" cy="576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E2E0AE-E374-6107-168E-2471B40C0E4A}"/>
                </a:ext>
              </a:extLst>
            </p:cNvPr>
            <p:cNvSpPr txBox="1"/>
            <p:nvPr/>
          </p:nvSpPr>
          <p:spPr>
            <a:xfrm>
              <a:off x="1249611" y="2273276"/>
              <a:ext cx="4255112" cy="3139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Omnichannel approach</a:t>
              </a:r>
            </a:p>
          </p:txBody>
        </p:sp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68BBAE1E-4709-4108-AEE1-740BEBDAA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614" y="2139038"/>
              <a:ext cx="576000" cy="576000"/>
            </a:xfrm>
            <a:prstGeom prst="rect">
              <a:avLst/>
            </a:prstGeom>
            <a:ln>
              <a:solidFill>
                <a:srgbClr val="00ACFF"/>
              </a:solidFill>
            </a:ln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4B454AF0-BF8C-4AA3-A033-C5CB8DF6563F}"/>
              </a:ext>
            </a:extLst>
          </p:cNvPr>
          <p:cNvGrpSpPr/>
          <p:nvPr/>
        </p:nvGrpSpPr>
        <p:grpSpPr>
          <a:xfrm>
            <a:off x="673614" y="3250348"/>
            <a:ext cx="4831112" cy="576000"/>
            <a:chOff x="673614" y="3077628"/>
            <a:chExt cx="4831112" cy="576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12D12C-AEC9-C996-0D7D-A1F123085D68}"/>
                </a:ext>
              </a:extLst>
            </p:cNvPr>
            <p:cNvSpPr txBox="1"/>
            <p:nvPr/>
          </p:nvSpPr>
          <p:spPr>
            <a:xfrm>
              <a:off x="1249614" y="3111848"/>
              <a:ext cx="4255112" cy="5355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pPr algn="just"/>
              <a:r>
                <a:rPr lang="en-US" dirty="0"/>
                <a:t>Always ON 24/7 every hour is working one never sleeps never eats</a:t>
              </a:r>
            </a:p>
          </p:txBody>
        </p:sp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143917C0-5138-44AD-AE5A-7F5206140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614" y="3077628"/>
              <a:ext cx="576000" cy="576000"/>
            </a:xfrm>
            <a:prstGeom prst="rect">
              <a:avLst/>
            </a:prstGeom>
          </p:spPr>
        </p:pic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37F9C1E0-C9F4-43B2-B618-5CACDF2AB665}"/>
              </a:ext>
            </a:extLst>
          </p:cNvPr>
          <p:cNvGrpSpPr/>
          <p:nvPr/>
        </p:nvGrpSpPr>
        <p:grpSpPr>
          <a:xfrm>
            <a:off x="673611" y="4182688"/>
            <a:ext cx="4831115" cy="598225"/>
            <a:chOff x="673611" y="4009968"/>
            <a:chExt cx="4831115" cy="5982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EE5534-78D0-EB0A-F983-A7A89C3F2E13}"/>
                </a:ext>
              </a:extLst>
            </p:cNvPr>
            <p:cNvSpPr txBox="1"/>
            <p:nvPr/>
          </p:nvSpPr>
          <p:spPr>
            <a:xfrm>
              <a:off x="1249611" y="4072662"/>
              <a:ext cx="4255115" cy="5355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pPr algn="just"/>
              <a:r>
                <a:rPr lang="en-US" dirty="0"/>
                <a:t>Manage staff costs, automate processes, faster, bigger better</a:t>
              </a:r>
            </a:p>
          </p:txBody>
        </p:sp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6AF2A8A6-51DE-4D48-932B-F73086D81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3611" y="4009968"/>
              <a:ext cx="576000" cy="576000"/>
            </a:xfrm>
            <a:prstGeom prst="rect">
              <a:avLst/>
            </a:prstGeom>
          </p:spPr>
        </p:pic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FD0DA0A8-FEA4-4864-9047-B0DDB1E53000}"/>
              </a:ext>
            </a:extLst>
          </p:cNvPr>
          <p:cNvGrpSpPr/>
          <p:nvPr/>
        </p:nvGrpSpPr>
        <p:grpSpPr>
          <a:xfrm>
            <a:off x="693269" y="5115028"/>
            <a:ext cx="4811458" cy="576000"/>
            <a:chOff x="693269" y="4942308"/>
            <a:chExt cx="4811458" cy="576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8EF284-8F0F-F4D5-6CA9-F464C735744B}"/>
                </a:ext>
              </a:extLst>
            </p:cNvPr>
            <p:cNvSpPr txBox="1"/>
            <p:nvPr/>
          </p:nvSpPr>
          <p:spPr>
            <a:xfrm>
              <a:off x="1249611" y="4969256"/>
              <a:ext cx="4255116" cy="5355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pPr algn="just"/>
              <a:r>
                <a:rPr lang="en-US" dirty="0"/>
                <a:t>Gather valuable data, finally get to know what to do with them</a:t>
              </a:r>
            </a:p>
          </p:txBody>
        </p:sp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4419C06A-7D69-4E93-96BB-877B602E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3269" y="4942308"/>
              <a:ext cx="573076" cy="576000"/>
            </a:xfrm>
            <a:prstGeom prst="rect">
              <a:avLst/>
            </a:prstGeom>
          </p:spPr>
        </p:pic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0FC7071-FCDB-4A31-A458-7EE2FF349937}"/>
              </a:ext>
            </a:extLst>
          </p:cNvPr>
          <p:cNvGrpSpPr/>
          <p:nvPr/>
        </p:nvGrpSpPr>
        <p:grpSpPr>
          <a:xfrm>
            <a:off x="4409687" y="5922061"/>
            <a:ext cx="3377531" cy="576000"/>
            <a:chOff x="4786532" y="5906497"/>
            <a:chExt cx="3377531" cy="576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F0B4CB-09DD-558B-E015-B2C0645B552C}"/>
                </a:ext>
              </a:extLst>
            </p:cNvPr>
            <p:cNvSpPr txBox="1"/>
            <p:nvPr/>
          </p:nvSpPr>
          <p:spPr>
            <a:xfrm>
              <a:off x="5374639" y="6042417"/>
              <a:ext cx="2789424" cy="3416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b="1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sz="1500" dirty="0"/>
                <a:t>Stand out in your way</a:t>
              </a:r>
            </a:p>
          </p:txBody>
        </p:sp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1D288C0C-2DEA-48BE-AAA1-FD53BFB2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86532" y="5906497"/>
              <a:ext cx="580299" cy="576000"/>
            </a:xfrm>
            <a:prstGeom prst="rect">
              <a:avLst/>
            </a:prstGeom>
          </p:spPr>
        </p:pic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13451118-5E7B-420D-A6C5-F792698BDF74}"/>
              </a:ext>
            </a:extLst>
          </p:cNvPr>
          <p:cNvGrpSpPr/>
          <p:nvPr/>
        </p:nvGrpSpPr>
        <p:grpSpPr>
          <a:xfrm>
            <a:off x="6155778" y="2311758"/>
            <a:ext cx="4680974" cy="576000"/>
            <a:chOff x="6155778" y="2139038"/>
            <a:chExt cx="4680974" cy="576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DFF0F4-1D11-8C0B-998E-4DC5DD719590}"/>
                </a:ext>
              </a:extLst>
            </p:cNvPr>
            <p:cNvSpPr txBox="1"/>
            <p:nvPr/>
          </p:nvSpPr>
          <p:spPr>
            <a:xfrm>
              <a:off x="6824955" y="2147849"/>
              <a:ext cx="4011797" cy="5355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pPr algn="just"/>
              <a:r>
                <a:rPr lang="en-US" dirty="0"/>
                <a:t>Create and manage content for whole Digital Signage network</a:t>
              </a:r>
            </a:p>
          </p:txBody>
        </p:sp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4D3CA9FE-DE81-40C4-BC40-3CF1501B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55778" y="2139038"/>
              <a:ext cx="576000" cy="576000"/>
            </a:xfrm>
            <a:prstGeom prst="rect">
              <a:avLst/>
            </a:prstGeom>
          </p:spPr>
        </p:pic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3168AFAA-9655-47AA-AA94-E766B5639ABB}"/>
              </a:ext>
            </a:extLst>
          </p:cNvPr>
          <p:cNvGrpSpPr/>
          <p:nvPr/>
        </p:nvGrpSpPr>
        <p:grpSpPr>
          <a:xfrm>
            <a:off x="6155778" y="3244287"/>
            <a:ext cx="4680974" cy="576000"/>
            <a:chOff x="6155778" y="3071567"/>
            <a:chExt cx="4680974" cy="5760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B2CEAD-D895-7E2B-A867-505E453BDC65}"/>
                </a:ext>
              </a:extLst>
            </p:cNvPr>
            <p:cNvSpPr txBox="1"/>
            <p:nvPr/>
          </p:nvSpPr>
          <p:spPr>
            <a:xfrm>
              <a:off x="6824954" y="3105605"/>
              <a:ext cx="4011798" cy="5355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pPr algn="just"/>
              <a:r>
                <a:rPr lang="en-US" dirty="0"/>
                <a:t>Reduce costs with centralized remote control on all devices</a:t>
              </a:r>
            </a:p>
          </p:txBody>
        </p:sp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B79AFC6F-3AC7-47F3-A472-8A42130C3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55778" y="3071567"/>
              <a:ext cx="576000" cy="576000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444A9CD0-2977-41BD-A178-AE9BAB8C9AFA}"/>
              </a:ext>
            </a:extLst>
          </p:cNvPr>
          <p:cNvGrpSpPr/>
          <p:nvPr/>
        </p:nvGrpSpPr>
        <p:grpSpPr>
          <a:xfrm>
            <a:off x="6156470" y="4182124"/>
            <a:ext cx="4680282" cy="576000"/>
            <a:chOff x="6156470" y="4009404"/>
            <a:chExt cx="4680282" cy="5760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002A9A-7B17-2934-2423-E760FEBCE32A}"/>
                </a:ext>
              </a:extLst>
            </p:cNvPr>
            <p:cNvSpPr txBox="1"/>
            <p:nvPr/>
          </p:nvSpPr>
          <p:spPr>
            <a:xfrm>
              <a:off x="6824954" y="4030794"/>
              <a:ext cx="4011798" cy="5355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pPr algn="just"/>
              <a:r>
                <a:rPr lang="en-US" dirty="0"/>
                <a:t>Develop your own targeted advertising campaign and start it immediately </a:t>
              </a:r>
            </a:p>
          </p:txBody>
        </p:sp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B3D7CADD-83A9-4E5B-AFB9-99FC88B8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6470" y="4009404"/>
              <a:ext cx="576000" cy="576000"/>
            </a:xfrm>
            <a:prstGeom prst="rect">
              <a:avLst/>
            </a:prstGeom>
          </p:spPr>
        </p:pic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23949098-F607-453E-B703-A88910EBA6D0}"/>
              </a:ext>
            </a:extLst>
          </p:cNvPr>
          <p:cNvGrpSpPr/>
          <p:nvPr/>
        </p:nvGrpSpPr>
        <p:grpSpPr>
          <a:xfrm>
            <a:off x="6158326" y="5100655"/>
            <a:ext cx="4921744" cy="576000"/>
            <a:chOff x="6158326" y="4927935"/>
            <a:chExt cx="4921744" cy="5760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5E5631-0E12-801D-67D3-C04F6B48792B}"/>
                </a:ext>
              </a:extLst>
            </p:cNvPr>
            <p:cNvSpPr txBox="1"/>
            <p:nvPr/>
          </p:nvSpPr>
          <p:spPr>
            <a:xfrm>
              <a:off x="6824954" y="5073342"/>
              <a:ext cx="4255116" cy="3139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pPr algn="just"/>
              <a:r>
                <a:rPr lang="en-US" dirty="0"/>
                <a:t>See scalable real time analytics</a:t>
              </a:r>
            </a:p>
          </p:txBody>
        </p: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74C219AD-4DBD-42A1-A6FE-2875D853E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58326" y="4927935"/>
              <a:ext cx="57345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082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3">
            <a:extLst>
              <a:ext uri="{FF2B5EF4-FFF2-40B4-BE49-F238E27FC236}">
                <a16:creationId xmlns:a16="http://schemas.microsoft.com/office/drawing/2014/main" id="{32C09234-65EA-073E-0A0B-955A4503C6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065012"/>
              </p:ext>
            </p:extLst>
          </p:nvPr>
        </p:nvGraphicFramePr>
        <p:xfrm>
          <a:off x="6426123" y="2735030"/>
          <a:ext cx="5308197" cy="3233805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36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83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21.5” (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3mm</a:t>
                      </a:r>
                      <a:r>
                        <a:rPr lang="en-US" sz="10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Tempered glass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)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88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08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0:1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92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 FHD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200 nit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16.7M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Visual ANGLE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INTEGRATED PC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Android 7.1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CPU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Quad Core Cortex A 17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GPU 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ARM Mali-T764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RAM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4GB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ROM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16GB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2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x 5W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CONSUPTION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50W / standby 3W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AC100 – 240V 50/60Hz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186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ADDITIONALLY</a:t>
                      </a:r>
                    </a:p>
                  </a:txBody>
                  <a:tcPr marL="5409" marR="5409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2MP front camera; </a:t>
                      </a:r>
                      <a:r>
                        <a:rPr lang="en-US" sz="10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WiFi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</a:t>
                      </a:r>
                      <a:r>
                        <a:rPr lang="en-US" sz="10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b,g,n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);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IDS SW 1Y FREE USAGE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PORTS</a:t>
                      </a:r>
                    </a:p>
                  </a:txBody>
                  <a:tcPr marL="5409" marR="5409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USB 2.0 x 2; LAN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287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(W*D*H), MM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524 x 413 x 1900 mm 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404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(W*D*H), MM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1625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x 250 x 550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mm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6387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27/ 35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3" name="Прямоугольник 1">
            <a:extLst>
              <a:ext uri="{FF2B5EF4-FFF2-40B4-BE49-F238E27FC236}">
                <a16:creationId xmlns:a16="http://schemas.microsoft.com/office/drawing/2014/main" id="{F8B4CE3F-42C0-3BF2-04AF-F18F3C4C6F7C}"/>
              </a:ext>
            </a:extLst>
          </p:cNvPr>
          <p:cNvSpPr/>
          <p:nvPr/>
        </p:nvSpPr>
        <p:spPr>
          <a:xfrm>
            <a:off x="521471" y="384001"/>
            <a:ext cx="9284010" cy="1253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Hand Sanitizer 21.5”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Wall Mount (stand included) PDSIM21CAN0P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*EOL</a:t>
            </a:r>
            <a:endParaRPr lang="ru-RU" sz="23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ru-RU" sz="29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Прямоугольник 9">
            <a:extLst>
              <a:ext uri="{FF2B5EF4-FFF2-40B4-BE49-F238E27FC236}">
                <a16:creationId xmlns:a16="http://schemas.microsoft.com/office/drawing/2014/main" id="{23FF0F53-ADB6-0894-8FC0-1CA250C75C27}"/>
              </a:ext>
            </a:extLst>
          </p:cNvPr>
          <p:cNvSpPr/>
          <p:nvPr/>
        </p:nvSpPr>
        <p:spPr>
          <a:xfrm>
            <a:off x="6271477" y="1423876"/>
            <a:ext cx="6109166" cy="1200329"/>
          </a:xfrm>
          <a:prstGeom prst="rect">
            <a:avLst/>
          </a:prstGeom>
        </p:spPr>
        <p:txBody>
          <a:bodyPr wrap="square"/>
          <a:lstStyle/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Vandal protection (metal case &amp; 3mm tempered glass)</a:t>
            </a:r>
            <a:endParaRPr lang="ru-RU" sz="1200" b="1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Integrated camera for targeting &amp; content reaction 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3L Auto hands dispenser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Remote  administration, control and analysis (IDS SW)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Temperature sensor detection (50cm distance)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2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Switch ON/Off by schedule; End of liquid detection…</a:t>
            </a:r>
          </a:p>
        </p:txBody>
      </p:sp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48EF3F24-DD71-E49E-CAD1-E65F57544E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471" y="1381376"/>
            <a:ext cx="3987361" cy="360709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7" name="Прямоугольник: усеченные противолежащие углы 14">
            <a:extLst>
              <a:ext uri="{FF2B5EF4-FFF2-40B4-BE49-F238E27FC236}">
                <a16:creationId xmlns:a16="http://schemas.microsoft.com/office/drawing/2014/main" id="{4BC164DB-8510-F35C-F2B6-E812FC1AF969}"/>
              </a:ext>
            </a:extLst>
          </p:cNvPr>
          <p:cNvSpPr/>
          <p:nvPr/>
        </p:nvSpPr>
        <p:spPr>
          <a:xfrm>
            <a:off x="766464" y="5263117"/>
            <a:ext cx="3656816" cy="1411436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6">
            <a:extLst>
              <a:ext uri="{FF2B5EF4-FFF2-40B4-BE49-F238E27FC236}">
                <a16:creationId xmlns:a16="http://schemas.microsoft.com/office/drawing/2014/main" id="{0D0067C0-82E8-08ED-ACFF-841C865D0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276" y="5457776"/>
            <a:ext cx="349719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STOCK UNITS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Price: </a:t>
            </a:r>
            <a:r>
              <a:rPr lang="ru-RU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199</a:t>
            </a: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USD w/o VAT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Applicable for central &amp; local stock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CA9B2274-AB6C-203A-D2AE-8EC45AF3D6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55" y="87116"/>
            <a:ext cx="1225935" cy="12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5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усеченные противолежащие углы 15">
            <a:extLst>
              <a:ext uri="{FF2B5EF4-FFF2-40B4-BE49-F238E27FC236}">
                <a16:creationId xmlns:a16="http://schemas.microsoft.com/office/drawing/2014/main" id="{59C6F837-6B55-5F8B-E6BE-C7D43027A902}"/>
              </a:ext>
            </a:extLst>
          </p:cNvPr>
          <p:cNvSpPr/>
          <p:nvPr/>
        </p:nvSpPr>
        <p:spPr>
          <a:xfrm>
            <a:off x="8362764" y="4668394"/>
            <a:ext cx="3339709" cy="83099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Объект 3">
            <a:extLst>
              <a:ext uri="{FF2B5EF4-FFF2-40B4-BE49-F238E27FC236}">
                <a16:creationId xmlns:a16="http://schemas.microsoft.com/office/drawing/2014/main" id="{56A0450F-ED53-DE96-7968-1EB92FE6CD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9423950"/>
              </p:ext>
            </p:extLst>
          </p:nvPr>
        </p:nvGraphicFramePr>
        <p:xfrm>
          <a:off x="766326" y="1501982"/>
          <a:ext cx="6594261" cy="3403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4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54.64” (55”)</a:t>
                      </a:r>
                      <a:r>
                        <a:rPr lang="ru-RU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D-LED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/ R.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FREQUENCY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1920 x 1080 Landscape &amp; Portrait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usage / 60Hz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350 cd/m2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4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1.07B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(8 bit)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VIEWING ANGLE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 ms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32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1000:1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62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LIFETIME / OPERATING MODE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30 000 h min</a:t>
                      </a:r>
                      <a:r>
                        <a:rPr lang="en-US" sz="10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24/7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USB 2.0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HDMI CEC IN / VGA IN / Audio (IN/OUT)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1/1/1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74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RS232 IN / RS232 OUT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1/1 RJ45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(WXDXH), MM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1243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70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714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mm 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Bezel: 13.9 mm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(WXDXH), MM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364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x15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824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mm 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15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kg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18.6 kg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29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HOUSING MATERIAL/COLOR 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Metal / Black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0℃ to 40℃ / 20% to 85%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5W*2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140W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In standby: &lt;0.5W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 Light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VESA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VESA size (400mm x 400mm)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583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ACCESSORY IN THE BOX</a:t>
                      </a:r>
                    </a:p>
                  </a:txBody>
                  <a:tcPr marL="4063" marR="406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AC power cable, user guide, remote control, warranty card, Wall Mounting kit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 Light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 50-60 Hz</a:t>
                      </a:r>
                    </a:p>
                  </a:txBody>
                  <a:tcPr marL="4063" marR="406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80BB8531-5F9F-D5F6-1C1C-4EEE3B5DD656}"/>
              </a:ext>
            </a:extLst>
          </p:cNvPr>
          <p:cNvSpPr/>
          <p:nvPr/>
        </p:nvSpPr>
        <p:spPr>
          <a:xfrm>
            <a:off x="637017" y="161135"/>
            <a:ext cx="10156140" cy="11726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34">
              <a:lnSpc>
                <a:spcPct val="12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Wall Mount PRO 55” (PDSIK55WNN0U)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*EOL</a:t>
            </a:r>
            <a:endParaRPr lang="ru-RU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CAA3230A-64FF-8573-2ED6-B3F00EF4DE5A}"/>
              </a:ext>
            </a:extLst>
          </p:cNvPr>
          <p:cNvSpPr/>
          <p:nvPr/>
        </p:nvSpPr>
        <p:spPr>
          <a:xfrm>
            <a:off x="8453512" y="4668394"/>
            <a:ext cx="3010421" cy="830997"/>
          </a:xfrm>
          <a:prstGeom prst="rect">
            <a:avLst/>
          </a:prstGeom>
        </p:spPr>
        <p:txBody>
          <a:bodyPr wrap="square"/>
          <a:lstStyle/>
          <a:p>
            <a:pPr marL="284163" indent="-284163">
              <a:buFont typeface="Arial" panose="020B0604020202020204" pitchFamily="34" charset="0"/>
              <a:buBlip>
                <a:blip r:embed="rId2"/>
              </a:buBlip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Slim design</a:t>
            </a:r>
            <a:endParaRPr lang="ru-RU" sz="12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pPr marL="284163" indent="-284163">
              <a:buFont typeface="Arial" panose="020B0604020202020204" pitchFamily="34" charset="0"/>
              <a:buBlip>
                <a:blip r:embed="rId2"/>
              </a:buBlip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Metal case</a:t>
            </a:r>
          </a:p>
          <a:p>
            <a:pPr marL="284163" indent="-284163">
              <a:buFont typeface="Arial" panose="020B0604020202020204" pitchFamily="34" charset="0"/>
              <a:buBlip>
                <a:blip r:embed="rId2"/>
              </a:buBlip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Competitive price</a:t>
            </a:r>
          </a:p>
          <a:p>
            <a:pPr marL="284163" indent="-284163">
              <a:buFont typeface="Arial" panose="020B0604020202020204" pitchFamily="34" charset="0"/>
              <a:buBlip>
                <a:blip r:embed="rId2"/>
              </a:buBlip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Professional Panel 24/7</a:t>
            </a:r>
            <a:endParaRPr lang="ru-RU" sz="1200" b="1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238CD689-DFC0-ECB2-4752-1519E28051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797" y="1204633"/>
            <a:ext cx="5265361" cy="3511118"/>
          </a:xfrm>
          <a:prstGeom prst="rect">
            <a:avLst/>
          </a:prstGeom>
        </p:spPr>
      </p:pic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F7B832B8-B96A-6A08-9502-41E3524E32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799" y="541961"/>
            <a:ext cx="997875" cy="365323"/>
          </a:xfrm>
          <a:prstGeom prst="rect">
            <a:avLst/>
          </a:prstGeom>
        </p:spPr>
      </p:pic>
      <p:sp>
        <p:nvSpPr>
          <p:cNvPr id="8" name="Прямоугольник: усеченные противолежащие углы 7">
            <a:extLst>
              <a:ext uri="{FF2B5EF4-FFF2-40B4-BE49-F238E27FC236}">
                <a16:creationId xmlns:a16="http://schemas.microsoft.com/office/drawing/2014/main" id="{0B442966-14D1-88A9-584D-9431514747E1}"/>
              </a:ext>
            </a:extLst>
          </p:cNvPr>
          <p:cNvSpPr/>
          <p:nvPr/>
        </p:nvSpPr>
        <p:spPr>
          <a:xfrm>
            <a:off x="766464" y="5263117"/>
            <a:ext cx="3656816" cy="1411436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25B28FC3-BAF0-1C1D-E493-35F60B606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276" y="5457776"/>
            <a:ext cx="349719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STOCK UNITS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Price: 333$ USD w/o VAT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Applicable for central &amp; local stock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1F232965-B2B2-C641-A834-17F1CB8B34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255" y="87116"/>
            <a:ext cx="1225935" cy="12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18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2DC3EE-C469-49E0-A83D-CA3BE525C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9547224" cy="6858000"/>
          </a:xfrm>
          <a:custGeom>
            <a:avLst/>
            <a:gdLst>
              <a:gd name="connsiteX0" fmla="*/ 7924201 w 9547224"/>
              <a:gd name="connsiteY0" fmla="*/ 0 h 6858000"/>
              <a:gd name="connsiteX1" fmla="*/ 6830968 w 9547224"/>
              <a:gd name="connsiteY1" fmla="*/ 0 h 6858000"/>
              <a:gd name="connsiteX2" fmla="*/ 6514769 w 9547224"/>
              <a:gd name="connsiteY2" fmla="*/ 0 h 6858000"/>
              <a:gd name="connsiteX3" fmla="*/ 6050802 w 9547224"/>
              <a:gd name="connsiteY3" fmla="*/ 0 h 6858000"/>
              <a:gd name="connsiteX4" fmla="*/ 4341273 w 9547224"/>
              <a:gd name="connsiteY4" fmla="*/ 0 h 6858000"/>
              <a:gd name="connsiteX5" fmla="*/ 0 w 9547224"/>
              <a:gd name="connsiteY5" fmla="*/ 0 h 6858000"/>
              <a:gd name="connsiteX6" fmla="*/ 0 w 9547224"/>
              <a:gd name="connsiteY6" fmla="*/ 6858000 h 6858000"/>
              <a:gd name="connsiteX7" fmla="*/ 4341273 w 9547224"/>
              <a:gd name="connsiteY7" fmla="*/ 6858000 h 6858000"/>
              <a:gd name="connsiteX8" fmla="*/ 6050802 w 9547224"/>
              <a:gd name="connsiteY8" fmla="*/ 6858000 h 6858000"/>
              <a:gd name="connsiteX9" fmla="*/ 6514769 w 9547224"/>
              <a:gd name="connsiteY9" fmla="*/ 6858000 h 6858000"/>
              <a:gd name="connsiteX10" fmla="*/ 6830968 w 9547224"/>
              <a:gd name="connsiteY10" fmla="*/ 6858000 h 6858000"/>
              <a:gd name="connsiteX11" fmla="*/ 7044470 w 9547224"/>
              <a:gd name="connsiteY11" fmla="*/ 6858000 h 6858000"/>
              <a:gd name="connsiteX12" fmla="*/ 7156226 w 9547224"/>
              <a:gd name="connsiteY12" fmla="*/ 6780599 h 6858000"/>
              <a:gd name="connsiteX13" fmla="*/ 7672874 w 9547224"/>
              <a:gd name="connsiteY13" fmla="*/ 6374814 h 6858000"/>
              <a:gd name="connsiteX14" fmla="*/ 9547224 w 9547224"/>
              <a:gd name="connsiteY14" fmla="*/ 3621656 h 6858000"/>
              <a:gd name="connsiteX15" fmla="*/ 7946325 w 9547224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47224" h="6858000">
                <a:moveTo>
                  <a:pt x="7924201" y="0"/>
                </a:moveTo>
                <a:lnTo>
                  <a:pt x="6830968" y="0"/>
                </a:lnTo>
                <a:lnTo>
                  <a:pt x="6514769" y="0"/>
                </a:lnTo>
                <a:lnTo>
                  <a:pt x="6050802" y="0"/>
                </a:lnTo>
                <a:lnTo>
                  <a:pt x="4341273" y="0"/>
                </a:lnTo>
                <a:lnTo>
                  <a:pt x="0" y="0"/>
                </a:lnTo>
                <a:lnTo>
                  <a:pt x="0" y="6858000"/>
                </a:lnTo>
                <a:lnTo>
                  <a:pt x="4341273" y="6858000"/>
                </a:lnTo>
                <a:lnTo>
                  <a:pt x="6050802" y="6858000"/>
                </a:lnTo>
                <a:lnTo>
                  <a:pt x="6514769" y="6858000"/>
                </a:lnTo>
                <a:lnTo>
                  <a:pt x="6830968" y="6858000"/>
                </a:lnTo>
                <a:lnTo>
                  <a:pt x="7044470" y="6858000"/>
                </a:lnTo>
                <a:lnTo>
                  <a:pt x="7156226" y="6780599"/>
                </a:lnTo>
                <a:cubicBezTo>
                  <a:pt x="7330044" y="6653108"/>
                  <a:pt x="7500671" y="6515397"/>
                  <a:pt x="7672874" y="6374814"/>
                </a:cubicBezTo>
                <a:cubicBezTo>
                  <a:pt x="8618499" y="5602839"/>
                  <a:pt x="9547224" y="4969131"/>
                  <a:pt x="9547224" y="3621656"/>
                </a:cubicBezTo>
                <a:cubicBezTo>
                  <a:pt x="9547224" y="2093192"/>
                  <a:pt x="8973488" y="754641"/>
                  <a:pt x="7946325" y="1499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2FD5F3D-7E73-A278-8BD2-232B9C81E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33" y="1078173"/>
            <a:ext cx="4667534" cy="4667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65634-76C9-172C-A4F3-6B49AE172122}"/>
              </a:ext>
            </a:extLst>
          </p:cNvPr>
          <p:cNvSpPr txBox="1"/>
          <p:nvPr/>
        </p:nvSpPr>
        <p:spPr>
          <a:xfrm>
            <a:off x="769357" y="1362141"/>
            <a:ext cx="38657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00A7FF"/>
                </a:solidFill>
                <a:latin typeface="Segoe UI "/>
                <a:cs typeface="Segoe UI" panose="020B0502040204020203" pitchFamily="34" charset="0"/>
              </a:rPr>
              <a:t>Special</a:t>
            </a:r>
            <a:r>
              <a:rPr lang="en-US" sz="2500" dirty="0">
                <a:latin typeface="Segoe UI "/>
              </a:rPr>
              <a:t> </a:t>
            </a:r>
            <a:r>
              <a:rPr lang="en-US" sz="2500" b="1" dirty="0">
                <a:solidFill>
                  <a:srgbClr val="00A7FF"/>
                </a:solidFill>
                <a:latin typeface="Segoe UI "/>
                <a:cs typeface="Segoe UI" panose="020B0502040204020203" pitchFamily="34" charset="0"/>
              </a:rPr>
              <a:t>bundle</a:t>
            </a:r>
            <a:endParaRPr lang="en-GB" sz="2500" b="1" dirty="0">
              <a:solidFill>
                <a:srgbClr val="00A7FF"/>
              </a:solidFill>
              <a:latin typeface="Segoe UI 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98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D53AF3-A778-BD5E-4BAB-044BA98A5CD7}"/>
              </a:ext>
            </a:extLst>
          </p:cNvPr>
          <p:cNvSpPr txBox="1"/>
          <p:nvPr/>
        </p:nvSpPr>
        <p:spPr>
          <a:xfrm>
            <a:off x="651879" y="125800"/>
            <a:ext cx="8442649" cy="867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3C50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Architecture of Digital Signage</a:t>
            </a:r>
            <a:r>
              <a:rPr lang="ru-RU" dirty="0"/>
              <a:t> </a:t>
            </a:r>
            <a:r>
              <a:rPr lang="en-US" dirty="0"/>
              <a:t>displays and walls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82390-BE52-039C-68D2-E23BFFC4F3E1}"/>
              </a:ext>
            </a:extLst>
          </p:cNvPr>
          <p:cNvSpPr txBox="1"/>
          <p:nvPr/>
        </p:nvSpPr>
        <p:spPr>
          <a:xfrm>
            <a:off x="1384738" y="855887"/>
            <a:ext cx="291296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600" dirty="0"/>
              <a:t>FLOOR STAND DUAL DISPLAY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65FFD5-CFF3-24F5-DBD5-16B65BC3FF05}"/>
              </a:ext>
            </a:extLst>
          </p:cNvPr>
          <p:cNvCxnSpPr/>
          <p:nvPr/>
        </p:nvCxnSpPr>
        <p:spPr>
          <a:xfrm>
            <a:off x="289967" y="6495924"/>
            <a:ext cx="105765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363C54-FFB1-1A19-6731-D521FCFB34AA}"/>
              </a:ext>
            </a:extLst>
          </p:cNvPr>
          <p:cNvCxnSpPr/>
          <p:nvPr/>
        </p:nvCxnSpPr>
        <p:spPr>
          <a:xfrm>
            <a:off x="1598620" y="6493089"/>
            <a:ext cx="1057651" cy="0"/>
          </a:xfrm>
          <a:prstGeom prst="line">
            <a:avLst/>
          </a:prstGeom>
          <a:ln w="38100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8AE1D8-E866-D2F0-3192-5A9E8309E4C6}"/>
              </a:ext>
            </a:extLst>
          </p:cNvPr>
          <p:cNvCxnSpPr/>
          <p:nvPr/>
        </p:nvCxnSpPr>
        <p:spPr>
          <a:xfrm>
            <a:off x="2945000" y="6525741"/>
            <a:ext cx="105765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E0F35C-06D5-AD8A-8D5E-84A8BAB4C48B}"/>
              </a:ext>
            </a:extLst>
          </p:cNvPr>
          <p:cNvCxnSpPr/>
          <p:nvPr/>
        </p:nvCxnSpPr>
        <p:spPr>
          <a:xfrm>
            <a:off x="4344377" y="6525741"/>
            <a:ext cx="105765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A62C2E-3280-DB92-FF51-4E1936101EA3}"/>
              </a:ext>
            </a:extLst>
          </p:cNvPr>
          <p:cNvCxnSpPr/>
          <p:nvPr/>
        </p:nvCxnSpPr>
        <p:spPr>
          <a:xfrm>
            <a:off x="5724150" y="6525741"/>
            <a:ext cx="1057651" cy="0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E88DC-7A1E-F79C-47AF-8C98908C3622}"/>
              </a:ext>
            </a:extLst>
          </p:cNvPr>
          <p:cNvCxnSpPr/>
          <p:nvPr/>
        </p:nvCxnSpPr>
        <p:spPr>
          <a:xfrm>
            <a:off x="7059306" y="6529941"/>
            <a:ext cx="1057651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062F88-52D2-22D3-B82D-29554C8ADB3A}"/>
              </a:ext>
            </a:extLst>
          </p:cNvPr>
          <p:cNvCxnSpPr/>
          <p:nvPr/>
        </p:nvCxnSpPr>
        <p:spPr>
          <a:xfrm>
            <a:off x="8391373" y="6525741"/>
            <a:ext cx="1057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23D0D8-C058-3C34-E9B5-1F4380CD1FB1}"/>
              </a:ext>
            </a:extLst>
          </p:cNvPr>
          <p:cNvCxnSpPr/>
          <p:nvPr/>
        </p:nvCxnSpPr>
        <p:spPr>
          <a:xfrm>
            <a:off x="9722993" y="6525741"/>
            <a:ext cx="105765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B10820-A8CB-F00B-E08F-7996E7056353}"/>
              </a:ext>
            </a:extLst>
          </p:cNvPr>
          <p:cNvCxnSpPr/>
          <p:nvPr/>
        </p:nvCxnSpPr>
        <p:spPr>
          <a:xfrm>
            <a:off x="11032124" y="6525741"/>
            <a:ext cx="105765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27914D-6877-06DA-6083-DF5A82DD9844}"/>
              </a:ext>
            </a:extLst>
          </p:cNvPr>
          <p:cNvSpPr txBox="1"/>
          <p:nvPr/>
        </p:nvSpPr>
        <p:spPr>
          <a:xfrm>
            <a:off x="277777" y="6528873"/>
            <a:ext cx="105765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Thunderbolt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8C1FE-FED3-F4D9-9961-6BEA15D17DD4}"/>
              </a:ext>
            </a:extLst>
          </p:cNvPr>
          <p:cNvSpPr txBox="1"/>
          <p:nvPr/>
        </p:nvSpPr>
        <p:spPr>
          <a:xfrm>
            <a:off x="1457564" y="6528872"/>
            <a:ext cx="128541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USB-C to HDMI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7F75CA-408D-10E6-ECEE-A5A6B5D59EA1}"/>
              </a:ext>
            </a:extLst>
          </p:cNvPr>
          <p:cNvSpPr txBox="1"/>
          <p:nvPr/>
        </p:nvSpPr>
        <p:spPr>
          <a:xfrm>
            <a:off x="2831119" y="6581001"/>
            <a:ext cx="128541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Cat6 HDBT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01182-15FD-C1FD-9E3A-F828FCF8768F}"/>
              </a:ext>
            </a:extLst>
          </p:cNvPr>
          <p:cNvSpPr txBox="1"/>
          <p:nvPr/>
        </p:nvSpPr>
        <p:spPr>
          <a:xfrm>
            <a:off x="4204674" y="6581001"/>
            <a:ext cx="128541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Cat6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0FF78A-64FF-A98F-2DD3-ECD4A7C5C66B}"/>
              </a:ext>
            </a:extLst>
          </p:cNvPr>
          <p:cNvSpPr txBox="1"/>
          <p:nvPr/>
        </p:nvSpPr>
        <p:spPr>
          <a:xfrm>
            <a:off x="5519953" y="6581000"/>
            <a:ext cx="128541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Network + PoE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A4F58-BB4A-C68E-DC0E-42EEC5604FCD}"/>
              </a:ext>
            </a:extLst>
          </p:cNvPr>
          <p:cNvSpPr txBox="1"/>
          <p:nvPr/>
        </p:nvSpPr>
        <p:spPr>
          <a:xfrm>
            <a:off x="6978844" y="6525741"/>
            <a:ext cx="128541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343798-E449-0F8D-76A2-D07CB412D803}"/>
              </a:ext>
            </a:extLst>
          </p:cNvPr>
          <p:cNvSpPr txBox="1"/>
          <p:nvPr/>
        </p:nvSpPr>
        <p:spPr>
          <a:xfrm>
            <a:off x="8378221" y="6575436"/>
            <a:ext cx="105765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Power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6DC6CE-5A7B-D914-6813-B4E33BC29750}"/>
              </a:ext>
            </a:extLst>
          </p:cNvPr>
          <p:cNvSpPr txBox="1"/>
          <p:nvPr/>
        </p:nvSpPr>
        <p:spPr>
          <a:xfrm>
            <a:off x="9761122" y="6525740"/>
            <a:ext cx="105765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USB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1A776-294A-CE56-25EB-73041C746922}"/>
              </a:ext>
            </a:extLst>
          </p:cNvPr>
          <p:cNvSpPr txBox="1"/>
          <p:nvPr/>
        </p:nvSpPr>
        <p:spPr>
          <a:xfrm>
            <a:off x="11030031" y="6576082"/>
            <a:ext cx="105765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200" dirty="0"/>
              <a:t>HDMI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08821F-2CDA-680C-26F2-891141C9235F}"/>
              </a:ext>
            </a:extLst>
          </p:cNvPr>
          <p:cNvSpPr txBox="1"/>
          <p:nvPr/>
        </p:nvSpPr>
        <p:spPr>
          <a:xfrm>
            <a:off x="188843" y="4897934"/>
            <a:ext cx="1466373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600" dirty="0"/>
              <a:t>ONKRON fixed stand for two screens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4E5D2B5-81D0-B069-99E6-4BEDCE634DEB}"/>
              </a:ext>
            </a:extLst>
          </p:cNvPr>
          <p:cNvSpPr/>
          <p:nvPr/>
        </p:nvSpPr>
        <p:spPr>
          <a:xfrm rot="5400000" flipH="1">
            <a:off x="3760820" y="4758920"/>
            <a:ext cx="266623" cy="12225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15DFC6-DE1E-417C-2907-19D805D5500B}"/>
              </a:ext>
            </a:extLst>
          </p:cNvPr>
          <p:cNvSpPr txBox="1"/>
          <p:nvPr/>
        </p:nvSpPr>
        <p:spPr>
          <a:xfrm>
            <a:off x="3447771" y="5620949"/>
            <a:ext cx="105765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600" dirty="0"/>
              <a:t>Power Strip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6CFED7-D683-B2D8-4DE2-592CAD6AFBF4}"/>
              </a:ext>
            </a:extLst>
          </p:cNvPr>
          <p:cNvSpPr txBox="1"/>
          <p:nvPr/>
        </p:nvSpPr>
        <p:spPr>
          <a:xfrm>
            <a:off x="2883137" y="1271051"/>
            <a:ext cx="177850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600" dirty="0"/>
              <a:t>Camera Censor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26613C-4AAD-FDE3-4FD6-AABA36B27A47}"/>
              </a:ext>
            </a:extLst>
          </p:cNvPr>
          <p:cNvGrpSpPr/>
          <p:nvPr/>
        </p:nvGrpSpPr>
        <p:grpSpPr>
          <a:xfrm>
            <a:off x="1226411" y="1970913"/>
            <a:ext cx="2598847" cy="3774492"/>
            <a:chOff x="1235427" y="1538940"/>
            <a:chExt cx="2598847" cy="3774492"/>
          </a:xfrm>
        </p:grpSpPr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BC3FA3F1-43DF-F597-359D-DBF80CAB0E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427" y="1538940"/>
              <a:ext cx="2319585" cy="2319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6ECB72A-E791-9A52-7A1B-5365B46C6A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1" t="7246" r="60928" b="9720"/>
            <a:stretch/>
          </p:blipFill>
          <p:spPr bwMode="auto">
            <a:xfrm>
              <a:off x="1999129" y="2218348"/>
              <a:ext cx="1292729" cy="3095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9374C1A8-D935-E806-18B7-C8551255E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688" y="1574721"/>
              <a:ext cx="2319586" cy="231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D4BC5BF-A77A-C5A8-7301-512559688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327" y="1352120"/>
            <a:ext cx="676275" cy="657225"/>
          </a:xfrm>
          <a:prstGeom prst="rect">
            <a:avLst/>
          </a:prstGeom>
        </p:spPr>
      </p:pic>
      <p:pic>
        <p:nvPicPr>
          <p:cNvPr id="33" name="图片 2">
            <a:extLst>
              <a:ext uri="{FF2B5EF4-FFF2-40B4-BE49-F238E27FC236}">
                <a16:creationId xmlns:a16="http://schemas.microsoft.com/office/drawing/2014/main" id="{D7C3C8B2-5DE7-4DA9-4235-E7E74B95D0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6" y="3393578"/>
            <a:ext cx="984798" cy="60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3358D59-B461-6A51-D211-36F5D2950D36}"/>
              </a:ext>
            </a:extLst>
          </p:cNvPr>
          <p:cNvCxnSpPr>
            <a:stCxn id="33" idx="0"/>
          </p:cNvCxnSpPr>
          <p:nvPr/>
        </p:nvCxnSpPr>
        <p:spPr>
          <a:xfrm rot="16200000" flipV="1">
            <a:off x="3280268" y="1566430"/>
            <a:ext cx="1550482" cy="2103813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7FEFEE9-DF47-8C48-6273-304BFF09935C}"/>
              </a:ext>
            </a:extLst>
          </p:cNvPr>
          <p:cNvSpPr txBox="1"/>
          <p:nvPr/>
        </p:nvSpPr>
        <p:spPr>
          <a:xfrm>
            <a:off x="3767283" y="2667487"/>
            <a:ext cx="127664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Digital Signage Box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20CB537-D0E1-F45F-6104-F074BB8156B4}"/>
              </a:ext>
            </a:extLst>
          </p:cNvPr>
          <p:cNvCxnSpPr>
            <a:cxnSpLocks/>
            <a:stCxn id="33" idx="2"/>
            <a:endCxn id="29" idx="1"/>
          </p:cNvCxnSpPr>
          <p:nvPr/>
        </p:nvCxnSpPr>
        <p:spPr>
          <a:xfrm rot="5400000" flipH="1">
            <a:off x="2733775" y="1623342"/>
            <a:ext cx="866275" cy="3881004"/>
          </a:xfrm>
          <a:prstGeom prst="bentConnector4">
            <a:avLst>
              <a:gd name="adj1" fmla="val -60272"/>
              <a:gd name="adj2" fmla="val 10589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8BE788-8508-85BF-CA12-D7A8489A0FB1}"/>
              </a:ext>
            </a:extLst>
          </p:cNvPr>
          <p:cNvCxnSpPr>
            <a:cxnSpLocks/>
            <a:stCxn id="33" idx="1"/>
          </p:cNvCxnSpPr>
          <p:nvPr/>
        </p:nvCxnSpPr>
        <p:spPr>
          <a:xfrm rot="10800000" flipV="1">
            <a:off x="3203024" y="3695279"/>
            <a:ext cx="1411992" cy="404411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5F6A728-1D88-2195-6E82-FFF23D2847C4}"/>
              </a:ext>
            </a:extLst>
          </p:cNvPr>
          <p:cNvCxnSpPr>
            <a:stCxn id="23" idx="3"/>
            <a:endCxn id="33" idx="3"/>
          </p:cNvCxnSpPr>
          <p:nvPr/>
        </p:nvCxnSpPr>
        <p:spPr>
          <a:xfrm rot="5400000" flipH="1" flipV="1">
            <a:off x="3976164" y="3613249"/>
            <a:ext cx="1541619" cy="1705682"/>
          </a:xfrm>
          <a:prstGeom prst="bentConnector4">
            <a:avLst>
              <a:gd name="adj1" fmla="val 24712"/>
              <a:gd name="adj2" fmla="val 11340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29">
            <a:extLst>
              <a:ext uri="{FF2B5EF4-FFF2-40B4-BE49-F238E27FC236}">
                <a16:creationId xmlns:a16="http://schemas.microsoft.com/office/drawing/2014/main" id="{BF72F495-AF0F-93C8-383F-C09E671AB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576" y="2501023"/>
            <a:ext cx="1055584" cy="1664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421127D-AEE5-84B6-210E-BA6D6A96E6C8}"/>
              </a:ext>
            </a:extLst>
          </p:cNvPr>
          <p:cNvSpPr txBox="1"/>
          <p:nvPr/>
        </p:nvSpPr>
        <p:spPr>
          <a:xfrm>
            <a:off x="0" y="1759505"/>
            <a:ext cx="1347617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1600" dirty="0"/>
              <a:t>Prestigio Solutions Commercial Displays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D113AF-808F-D83E-E550-83F62819A9AC}"/>
              </a:ext>
            </a:extLst>
          </p:cNvPr>
          <p:cNvSpPr txBox="1"/>
          <p:nvPr/>
        </p:nvSpPr>
        <p:spPr>
          <a:xfrm>
            <a:off x="6211104" y="891483"/>
            <a:ext cx="5447405" cy="2893100"/>
          </a:xfrm>
          <a:prstGeom prst="rect">
            <a:avLst/>
          </a:prstGeom>
          <a:gradFill flip="none" rotWithShape="1">
            <a:gsLst>
              <a:gs pos="7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Why We Love It 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Ideal for communicating with customers or info displays in public places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Back-to-back design allows for different information on each side of the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Securely manage equipment on a storage panel between the displays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Bring this portable solution just about anywhere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Portrait or Landscape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Remote control and device / content management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EB7C766-EB9E-A55A-EC9F-E02473A88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342118"/>
              </p:ext>
            </p:extLst>
          </p:nvPr>
        </p:nvGraphicFramePr>
        <p:xfrm>
          <a:off x="6211105" y="3356521"/>
          <a:ext cx="5880336" cy="2917634"/>
        </p:xfrm>
        <a:graphic>
          <a:graphicData uri="http://schemas.openxmlformats.org/drawingml/2006/table">
            <a:tbl>
              <a:tblPr firstRow="1" bandRow="1"/>
              <a:tblGrid>
                <a:gridCol w="1193475">
                  <a:extLst>
                    <a:ext uri="{9D8B030D-6E8A-4147-A177-3AD203B41FA5}">
                      <a16:colId xmlns:a16="http://schemas.microsoft.com/office/drawing/2014/main" val="2298845611"/>
                    </a:ext>
                  </a:extLst>
                </a:gridCol>
                <a:gridCol w="2951255">
                  <a:extLst>
                    <a:ext uri="{9D8B030D-6E8A-4147-A177-3AD203B41FA5}">
                      <a16:colId xmlns:a16="http://schemas.microsoft.com/office/drawing/2014/main" val="1401074638"/>
                    </a:ext>
                  </a:extLst>
                </a:gridCol>
                <a:gridCol w="492187">
                  <a:extLst>
                    <a:ext uri="{9D8B030D-6E8A-4147-A177-3AD203B41FA5}">
                      <a16:colId xmlns:a16="http://schemas.microsoft.com/office/drawing/2014/main" val="1284485569"/>
                    </a:ext>
                  </a:extLst>
                </a:gridCol>
                <a:gridCol w="414473">
                  <a:extLst>
                    <a:ext uri="{9D8B030D-6E8A-4147-A177-3AD203B41FA5}">
                      <a16:colId xmlns:a16="http://schemas.microsoft.com/office/drawing/2014/main" val="3386091254"/>
                    </a:ext>
                  </a:extLst>
                </a:gridCol>
                <a:gridCol w="414473">
                  <a:extLst>
                    <a:ext uri="{9D8B030D-6E8A-4147-A177-3AD203B41FA5}">
                      <a16:colId xmlns:a16="http://schemas.microsoft.com/office/drawing/2014/main" val="2119253924"/>
                    </a:ext>
                  </a:extLst>
                </a:gridCol>
                <a:gridCol w="414473">
                  <a:extLst>
                    <a:ext uri="{9D8B030D-6E8A-4147-A177-3AD203B41FA5}">
                      <a16:colId xmlns:a16="http://schemas.microsoft.com/office/drawing/2014/main" val="1824076847"/>
                    </a:ext>
                  </a:extLst>
                </a:gridCol>
              </a:tblGrid>
              <a:tr h="9338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Article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79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Description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79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1" i="0" u="none" strike="noStrike">
                          <a:solidFill>
                            <a:srgbClr val="FFFFFF"/>
                          </a:solidFill>
                          <a:effectLst/>
                          <a:latin typeface="Segoe UI" panose="020B0502040204020203" pitchFamily="34" charset="0"/>
                        </a:rPr>
                        <a:t>Q-ty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79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pl-PL" sz="1000" b="1" i="0" u="none" strike="noStrike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79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1" i="0" u="none" strike="noStrike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79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pt-BR" sz="1000" b="1" i="0" u="none" strike="noStrike" dirty="0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79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168783"/>
                  </a:ext>
                </a:extLst>
              </a:tr>
              <a:tr h="46229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PDSIK55WNN0L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Prestigio IDS LCD Wall Mount 55'' UHD 3840x2160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090542"/>
                  </a:ext>
                </a:extLst>
              </a:tr>
              <a:tr h="46229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FSPRO2L-20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ONKRON Stationary Dual TV Stand for 2 Screens Front and Back 40"-70"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467758"/>
                  </a:ext>
                </a:extLst>
              </a:tr>
              <a:tr h="2311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DFWRKA0B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Displayforce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640083"/>
                  </a:ext>
                </a:extLst>
              </a:tr>
              <a:tr h="23114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Digital Signage Box</a:t>
                      </a:r>
                    </a:p>
                  </a:txBody>
                  <a:tcPr marL="7620" marR="7620" marT="7620" marB="0" anchor="ctr"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4577"/>
                  </a:ext>
                </a:extLst>
              </a:tr>
              <a:tr h="2311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PVCCF2M202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WINDOWS HELLO CAMERA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350938"/>
                  </a:ext>
                </a:extLst>
              </a:tr>
              <a:tr h="231148">
                <a:tc gridSpan="5">
                  <a:txBody>
                    <a:bodyPr/>
                    <a:lstStyle/>
                    <a:p>
                      <a:pPr algn="ctr" fontAlgn="t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00737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7DEA2030-D7EC-C268-A853-335E75425FB6}"/>
              </a:ext>
            </a:extLst>
          </p:cNvPr>
          <p:cNvSpPr txBox="1"/>
          <p:nvPr/>
        </p:nvSpPr>
        <p:spPr>
          <a:xfrm>
            <a:off x="6096000" y="6030048"/>
            <a:ext cx="5113124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*For RDP/RRP prices please check RoadMap accordingly</a:t>
            </a:r>
          </a:p>
        </p:txBody>
      </p:sp>
    </p:spTree>
    <p:extLst>
      <p:ext uri="{BB962C8B-B14F-4D97-AF65-F5344CB8AC3E}">
        <p14:creationId xmlns:p14="http://schemas.microsoft.com/office/powerpoint/2010/main" val="1800250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8" name="Заголовок 6"/>
          <p:cNvSpPr txBox="1">
            <a:spLocks/>
          </p:cNvSpPr>
          <p:nvPr/>
        </p:nvSpPr>
        <p:spPr>
          <a:xfrm>
            <a:off x="919942" y="2710826"/>
            <a:ext cx="5176058" cy="144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3C4F99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Thank you!</a:t>
            </a:r>
            <a:endParaRPr lang="ru-RU" b="1" dirty="0">
              <a:solidFill>
                <a:srgbClr val="3C4F99"/>
              </a:solidFill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8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61143C-2FD0-C7A9-0446-9E9307FE3574}"/>
              </a:ext>
            </a:extLst>
          </p:cNvPr>
          <p:cNvSpPr txBox="1"/>
          <p:nvPr/>
        </p:nvSpPr>
        <p:spPr>
          <a:xfrm>
            <a:off x="162561" y="0"/>
            <a:ext cx="10643314" cy="1256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3C50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Discover the true power of your Prestigio Solutions Displays</a:t>
            </a:r>
            <a:r>
              <a:rPr lang="ru-RU" dirty="0"/>
              <a:t> / </a:t>
            </a:r>
            <a:r>
              <a:rPr lang="en-US" dirty="0"/>
              <a:t>Signage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C83F1-39FA-F338-C0BF-6E4C0F1AA3E9}"/>
              </a:ext>
            </a:extLst>
          </p:cNvPr>
          <p:cNvSpPr txBox="1"/>
          <p:nvPr/>
        </p:nvSpPr>
        <p:spPr>
          <a:xfrm>
            <a:off x="4811352" y="851493"/>
            <a:ext cx="275908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800" b="1" dirty="0"/>
              <a:t>Not just “another CMS”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C545475-5D0D-4369-8109-92BC6F7D50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625411"/>
            <a:ext cx="997875" cy="365324"/>
          </a:xfrm>
          <a:prstGeom prst="rect">
            <a:avLst/>
          </a:prstGeom>
        </p:spPr>
      </p:pic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8669A7A8-7BCE-4485-AEB0-EA5C98C8B124}"/>
              </a:ext>
            </a:extLst>
          </p:cNvPr>
          <p:cNvGrpSpPr/>
          <p:nvPr/>
        </p:nvGrpSpPr>
        <p:grpSpPr>
          <a:xfrm>
            <a:off x="587034" y="1373309"/>
            <a:ext cx="3614180" cy="5320394"/>
            <a:chOff x="587034" y="1373309"/>
            <a:chExt cx="3614180" cy="53203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0BCE23-621B-1CFE-2B27-ADC76B7640A2}"/>
                </a:ext>
              </a:extLst>
            </p:cNvPr>
            <p:cNvSpPr txBox="1"/>
            <p:nvPr/>
          </p:nvSpPr>
          <p:spPr>
            <a:xfrm>
              <a:off x="587034" y="2747521"/>
              <a:ext cx="3602395" cy="5909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b="1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 sz="1600" dirty="0"/>
                <a:t>Comprehensive Content Management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B43774-6B5B-7755-BBE5-66088306F25A}"/>
                </a:ext>
              </a:extLst>
            </p:cNvPr>
            <p:cNvSpPr txBox="1"/>
            <p:nvPr/>
          </p:nvSpPr>
          <p:spPr>
            <a:xfrm>
              <a:off x="1235511" y="3853639"/>
              <a:ext cx="2305440" cy="5355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6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 sz="1400" dirty="0"/>
                <a:t>Create content with ease</a:t>
              </a:r>
              <a:endParaRPr lang="en-GB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24ADB9-50E1-9582-E145-D82F2A51680A}"/>
                </a:ext>
              </a:extLst>
            </p:cNvPr>
            <p:cNvSpPr txBox="1"/>
            <p:nvPr/>
          </p:nvSpPr>
          <p:spPr>
            <a:xfrm>
              <a:off x="933197" y="5268645"/>
              <a:ext cx="3086067" cy="2862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Schedule and public uninterrupted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4A78EE-1DDD-AB37-C208-76BF32B7D5C0}"/>
                </a:ext>
              </a:extLst>
            </p:cNvPr>
            <p:cNvSpPr txBox="1"/>
            <p:nvPr/>
          </p:nvSpPr>
          <p:spPr>
            <a:xfrm>
              <a:off x="751246" y="6407471"/>
              <a:ext cx="3449968" cy="2862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Integrate any type of content seamlessly </a:t>
              </a:r>
              <a:endParaRPr lang="en-GB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7E447F3-3A63-C3AF-BBB0-CAB26C6B9986}"/>
                </a:ext>
              </a:extLst>
            </p:cNvPr>
            <p:cNvCxnSpPr>
              <a:cxnSpLocks/>
            </p:cNvCxnSpPr>
            <p:nvPr/>
          </p:nvCxnSpPr>
          <p:spPr>
            <a:xfrm>
              <a:off x="2348496" y="3338452"/>
              <a:ext cx="0" cy="255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C5F40574-B675-4C22-A64A-C78CD52828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45" r="59385"/>
            <a:stretch/>
          </p:blipFill>
          <p:spPr>
            <a:xfrm>
              <a:off x="1223550" y="1373309"/>
              <a:ext cx="2249892" cy="1382986"/>
            </a:xfrm>
            <a:prstGeom prst="roundRect">
              <a:avLst>
                <a:gd name="adj" fmla="val 4202"/>
              </a:avLst>
            </a:prstGeom>
            <a:ln>
              <a:noFill/>
            </a:ln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35562859-A095-4A8E-B73C-0177CBEC2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8246" y="3584595"/>
              <a:ext cx="500500" cy="504000"/>
            </a:xfrm>
            <a:prstGeom prst="rect">
              <a:avLst/>
            </a:prstGeom>
          </p:spPr>
        </p:pic>
        <p:cxnSp>
          <p:nvCxnSpPr>
            <p:cNvPr id="56" name="Straight Connector 46">
              <a:extLst>
                <a:ext uri="{FF2B5EF4-FFF2-40B4-BE49-F238E27FC236}">
                  <a16:creationId xmlns:a16="http://schemas.microsoft.com/office/drawing/2014/main" id="{C22C7C32-41B6-4E32-A3FB-FE9FCCF11EE3}"/>
                </a:ext>
              </a:extLst>
            </p:cNvPr>
            <p:cNvCxnSpPr>
              <a:cxnSpLocks/>
            </p:cNvCxnSpPr>
            <p:nvPr/>
          </p:nvCxnSpPr>
          <p:spPr>
            <a:xfrm>
              <a:off x="2360192" y="4384906"/>
              <a:ext cx="0" cy="2558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46">
              <a:extLst>
                <a:ext uri="{FF2B5EF4-FFF2-40B4-BE49-F238E27FC236}">
                  <a16:creationId xmlns:a16="http://schemas.microsoft.com/office/drawing/2014/main" id="{5727B5F4-F17B-4D93-9B63-63E7BFCCCB37}"/>
                </a:ext>
              </a:extLst>
            </p:cNvPr>
            <p:cNvCxnSpPr>
              <a:cxnSpLocks/>
            </p:cNvCxnSpPr>
            <p:nvPr/>
          </p:nvCxnSpPr>
          <p:spPr>
            <a:xfrm>
              <a:off x="2346496" y="5565037"/>
              <a:ext cx="0" cy="2558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E4AD99B0-C53C-4349-BE8A-43B55FCF5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69975" y="4702679"/>
              <a:ext cx="504000" cy="504000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3C799D3-143B-4D82-97FF-C8E85B4E6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98246" y="5883140"/>
              <a:ext cx="504000" cy="504000"/>
            </a:xfrm>
            <a:prstGeom prst="rect">
              <a:avLst/>
            </a:prstGeom>
          </p:spPr>
        </p:pic>
      </p:grpSp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0A659262-005D-42B7-8F24-CB18207C00E9}"/>
              </a:ext>
            </a:extLst>
          </p:cNvPr>
          <p:cNvGrpSpPr/>
          <p:nvPr/>
        </p:nvGrpSpPr>
        <p:grpSpPr>
          <a:xfrm>
            <a:off x="4379558" y="1363915"/>
            <a:ext cx="3449968" cy="5503356"/>
            <a:chOff x="4379558" y="1363915"/>
            <a:chExt cx="3449968" cy="550335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AFC771-0E7D-9854-4623-2581FFD65385}"/>
                </a:ext>
              </a:extLst>
            </p:cNvPr>
            <p:cNvSpPr txBox="1"/>
            <p:nvPr/>
          </p:nvSpPr>
          <p:spPr>
            <a:xfrm>
              <a:off x="4544082" y="2823034"/>
              <a:ext cx="3120919" cy="5318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1600" b="1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Advanced Data </a:t>
              </a:r>
            </a:p>
            <a:p>
              <a:r>
                <a:rPr lang="en-US" dirty="0"/>
                <a:t>Management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7548836-E4A9-D37D-11A8-A20CEE2A3CE2}"/>
                </a:ext>
              </a:extLst>
            </p:cNvPr>
            <p:cNvSpPr txBox="1"/>
            <p:nvPr/>
          </p:nvSpPr>
          <p:spPr>
            <a:xfrm>
              <a:off x="4917007" y="4129367"/>
              <a:ext cx="2305440" cy="2862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Automation</a:t>
              </a:r>
              <a:endParaRPr lang="en-GB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14EE47-52ED-D63E-8A10-8409E48425B0}"/>
                </a:ext>
              </a:extLst>
            </p:cNvPr>
            <p:cNvSpPr txBox="1"/>
            <p:nvPr/>
          </p:nvSpPr>
          <p:spPr>
            <a:xfrm>
              <a:off x="4951822" y="5278805"/>
              <a:ext cx="2305440" cy="2862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Peer-to-Peer Data Transfer</a:t>
              </a:r>
              <a:endParaRPr lang="en-GB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3F0819-5173-B1A2-8A47-3B144B312D88}"/>
                </a:ext>
              </a:extLst>
            </p:cNvPr>
            <p:cNvSpPr txBox="1"/>
            <p:nvPr/>
          </p:nvSpPr>
          <p:spPr>
            <a:xfrm>
              <a:off x="4379558" y="6387140"/>
              <a:ext cx="3449968" cy="4801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Leverage from campaign reports visualization</a:t>
              </a:r>
              <a:endParaRPr lang="en-GB" dirty="0"/>
            </a:p>
          </p:txBody>
        </p:sp>
        <p:pic>
          <p:nvPicPr>
            <p:cNvPr id="1028" name="Picture 4" descr="PowerProtect Data Manager 19.9 – Revolutionary Protection for VMware | Data  Protection Hub">
              <a:extLst>
                <a:ext uri="{FF2B5EF4-FFF2-40B4-BE49-F238E27FC236}">
                  <a16:creationId xmlns:a16="http://schemas.microsoft.com/office/drawing/2014/main" id="{4E07F894-857D-4EF2-8E66-A6A557369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1" r="4880"/>
            <a:stretch/>
          </p:blipFill>
          <p:spPr bwMode="auto">
            <a:xfrm>
              <a:off x="4986637" y="1363915"/>
              <a:ext cx="2235810" cy="1382400"/>
            </a:xfrm>
            <a:prstGeom prst="roundRect">
              <a:avLst>
                <a:gd name="adj" fmla="val 4202"/>
              </a:avLst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6F43A917-9377-47BD-8BB8-A46E2D2CC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66470" y="3565239"/>
              <a:ext cx="576000" cy="576000"/>
            </a:xfrm>
            <a:prstGeom prst="rect">
              <a:avLst/>
            </a:prstGeom>
          </p:spPr>
        </p:pic>
        <p:cxnSp>
          <p:nvCxnSpPr>
            <p:cNvPr id="63" name="Straight Connector 46">
              <a:extLst>
                <a:ext uri="{FF2B5EF4-FFF2-40B4-BE49-F238E27FC236}">
                  <a16:creationId xmlns:a16="http://schemas.microsoft.com/office/drawing/2014/main" id="{F73BE6CD-A155-441B-81BB-541BC6F59809}"/>
                </a:ext>
              </a:extLst>
            </p:cNvPr>
            <p:cNvCxnSpPr>
              <a:cxnSpLocks/>
            </p:cNvCxnSpPr>
            <p:nvPr/>
          </p:nvCxnSpPr>
          <p:spPr>
            <a:xfrm>
              <a:off x="6084953" y="3284493"/>
              <a:ext cx="0" cy="255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46">
              <a:extLst>
                <a:ext uri="{FF2B5EF4-FFF2-40B4-BE49-F238E27FC236}">
                  <a16:creationId xmlns:a16="http://schemas.microsoft.com/office/drawing/2014/main" id="{03CC6BAD-D6E3-42C9-893F-96C5B5B0A47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384906"/>
              <a:ext cx="0" cy="255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46">
              <a:extLst>
                <a:ext uri="{FF2B5EF4-FFF2-40B4-BE49-F238E27FC236}">
                  <a16:creationId xmlns:a16="http://schemas.microsoft.com/office/drawing/2014/main" id="{51023E33-D841-4840-92CA-7B97DE81D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554877"/>
              <a:ext cx="0" cy="255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C956CE4C-5EA2-4C6C-A374-B6808E44B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27252" y="4701519"/>
              <a:ext cx="504000" cy="504000"/>
            </a:xfrm>
            <a:prstGeom prst="rect">
              <a:avLst/>
            </a:prstGeom>
          </p:spPr>
        </p:pic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F7020AAB-59A1-4662-BB8A-4FF8CDC38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44000" y="5883140"/>
              <a:ext cx="504000" cy="504000"/>
            </a:xfrm>
            <a:prstGeom prst="rect">
              <a:avLst/>
            </a:prstGeom>
          </p:spPr>
        </p:pic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C5C5A90-61C0-4A3F-816E-BBA858C3DD95}"/>
              </a:ext>
            </a:extLst>
          </p:cNvPr>
          <p:cNvGrpSpPr/>
          <p:nvPr/>
        </p:nvGrpSpPr>
        <p:grpSpPr>
          <a:xfrm>
            <a:off x="8296547" y="1401408"/>
            <a:ext cx="3344847" cy="5456591"/>
            <a:chOff x="8296547" y="1401408"/>
            <a:chExt cx="3344847" cy="545659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00E93C-526A-C473-64F6-5C5AACA20BA2}"/>
                </a:ext>
              </a:extLst>
            </p:cNvPr>
            <p:cNvSpPr txBox="1"/>
            <p:nvPr/>
          </p:nvSpPr>
          <p:spPr>
            <a:xfrm>
              <a:off x="8296547" y="2819319"/>
              <a:ext cx="3128077" cy="5355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1600" b="1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Industry grade device management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FECE8A-3A6D-13C3-CD3B-4B37A09C67AF}"/>
                </a:ext>
              </a:extLst>
            </p:cNvPr>
            <p:cNvSpPr txBox="1"/>
            <p:nvPr/>
          </p:nvSpPr>
          <p:spPr>
            <a:xfrm>
              <a:off x="8316090" y="4088595"/>
              <a:ext cx="3172403" cy="2862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Full remote hardware control</a:t>
              </a:r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82BC6E0-E26D-143A-48C8-9CE70D58C5F5}"/>
                </a:ext>
              </a:extLst>
            </p:cNvPr>
            <p:cNvSpPr txBox="1"/>
            <p:nvPr/>
          </p:nvSpPr>
          <p:spPr>
            <a:xfrm>
              <a:off x="8326249" y="5274991"/>
              <a:ext cx="3172403" cy="2862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Real time</a:t>
              </a:r>
              <a:r>
                <a:rPr lang="ru-RU" dirty="0"/>
                <a:t> </a:t>
              </a:r>
              <a:r>
                <a:rPr lang="en-US" dirty="0"/>
                <a:t>infrastructure monitoring </a:t>
              </a:r>
              <a:endParaRPr lang="en-GB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561909-43DD-56FF-A48B-CE6D6D4C36EA}"/>
                </a:ext>
              </a:extLst>
            </p:cNvPr>
            <p:cNvSpPr txBox="1"/>
            <p:nvPr/>
          </p:nvSpPr>
          <p:spPr>
            <a:xfrm>
              <a:off x="8326249" y="6407470"/>
              <a:ext cx="3315145" cy="4505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 lnSpcReduction="10000"/>
            </a:bodyPr>
            <a:lstStyle>
              <a:defPPr>
                <a:defRPr lang="ru-RU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Be aware of any event any time any where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pic>
          <p:nvPicPr>
            <p:cNvPr id="1030" name="Picture 6" descr="Digital Device Management: How to manage your organisation's devices">
              <a:extLst>
                <a:ext uri="{FF2B5EF4-FFF2-40B4-BE49-F238E27FC236}">
                  <a16:creationId xmlns:a16="http://schemas.microsoft.com/office/drawing/2014/main" id="{29E9BBC8-0B93-44B1-8C08-FF71B5CF5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8019" y="1401408"/>
              <a:ext cx="2250000" cy="1353700"/>
            </a:xfrm>
            <a:prstGeom prst="roundRect">
              <a:avLst>
                <a:gd name="adj" fmla="val 4202"/>
              </a:avLst>
            </a:prstGeom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88D0B1CA-2F9B-42B6-B8F5-57A988C4B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53523" y="3591513"/>
              <a:ext cx="497538" cy="504000"/>
            </a:xfrm>
            <a:prstGeom prst="rect">
              <a:avLst/>
            </a:prstGeom>
          </p:spPr>
        </p:pic>
        <p:cxnSp>
          <p:nvCxnSpPr>
            <p:cNvPr id="75" name="Straight Connector 46">
              <a:extLst>
                <a:ext uri="{FF2B5EF4-FFF2-40B4-BE49-F238E27FC236}">
                  <a16:creationId xmlns:a16="http://schemas.microsoft.com/office/drawing/2014/main" id="{698ADA2B-0E2C-434C-901F-68FCD5B7B36F}"/>
                </a:ext>
              </a:extLst>
            </p:cNvPr>
            <p:cNvCxnSpPr>
              <a:cxnSpLocks/>
            </p:cNvCxnSpPr>
            <p:nvPr/>
          </p:nvCxnSpPr>
          <p:spPr>
            <a:xfrm>
              <a:off x="9902292" y="3301096"/>
              <a:ext cx="0" cy="255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46">
              <a:extLst>
                <a:ext uri="{FF2B5EF4-FFF2-40B4-BE49-F238E27FC236}">
                  <a16:creationId xmlns:a16="http://schemas.microsoft.com/office/drawing/2014/main" id="{588D1897-E3BD-41AD-BE3C-8B227CBC7D55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51" y="4370745"/>
              <a:ext cx="0" cy="255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9549CBAD-E9A4-4D1D-B445-8E9AF5EEC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660451" y="4701519"/>
              <a:ext cx="504000" cy="504000"/>
            </a:xfrm>
            <a:prstGeom prst="rect">
              <a:avLst/>
            </a:prstGeom>
          </p:spPr>
        </p:pic>
        <p:cxnSp>
          <p:nvCxnSpPr>
            <p:cNvPr id="79" name="Straight Connector 46">
              <a:extLst>
                <a:ext uri="{FF2B5EF4-FFF2-40B4-BE49-F238E27FC236}">
                  <a16:creationId xmlns:a16="http://schemas.microsoft.com/office/drawing/2014/main" id="{95B20F98-74B3-46A8-9C06-58037986BD75}"/>
                </a:ext>
              </a:extLst>
            </p:cNvPr>
            <p:cNvCxnSpPr>
              <a:cxnSpLocks/>
            </p:cNvCxnSpPr>
            <p:nvPr/>
          </p:nvCxnSpPr>
          <p:spPr>
            <a:xfrm>
              <a:off x="9912450" y="5554877"/>
              <a:ext cx="0" cy="2558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6310788C-A3E3-49EF-864C-F15DDDA7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653523" y="5883140"/>
              <a:ext cx="4992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751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2815EBF-0C9B-4016-ACE7-74F1D7026FEC}"/>
              </a:ext>
            </a:extLst>
          </p:cNvPr>
          <p:cNvSpPr/>
          <p:nvPr/>
        </p:nvSpPr>
        <p:spPr>
          <a:xfrm>
            <a:off x="591910" y="5145293"/>
            <a:ext cx="2651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 interactive anywhere you want or by business need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221ED2-E37D-4367-8C94-C5DF0B3B3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72"/>
          <a:stretch/>
        </p:blipFill>
        <p:spPr>
          <a:xfrm>
            <a:off x="4126175" y="1250411"/>
            <a:ext cx="3939652" cy="375543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F97FFD7-289D-464A-B608-7CAF6DD83023}"/>
              </a:ext>
            </a:extLst>
          </p:cNvPr>
          <p:cNvSpPr/>
          <p:nvPr/>
        </p:nvSpPr>
        <p:spPr>
          <a:xfrm>
            <a:off x="3948340" y="5145293"/>
            <a:ext cx="3972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Powerful self-sufficient solution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E5C0487-1B98-4664-8901-3FCC7CFC1E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493331"/>
            <a:ext cx="997875" cy="365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89EFDB-1889-451B-A3BB-C0B2E7CB1258}"/>
              </a:ext>
            </a:extLst>
          </p:cNvPr>
          <p:cNvSpPr txBox="1"/>
          <p:nvPr/>
        </p:nvSpPr>
        <p:spPr>
          <a:xfrm>
            <a:off x="664243" y="383161"/>
            <a:ext cx="7193902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C50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Digital Signage Totems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A847A23-1A9E-4D53-ACA7-F3E37E92F47A}"/>
              </a:ext>
            </a:extLst>
          </p:cNvPr>
          <p:cNvSpPr/>
          <p:nvPr/>
        </p:nvSpPr>
        <p:spPr>
          <a:xfrm>
            <a:off x="8699031" y="5148587"/>
            <a:ext cx="304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Solid, strong, shatterproof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711C0A-D32D-4A45-BCDD-F18FE3224B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56"/>
          <a:stretch/>
        </p:blipFill>
        <p:spPr>
          <a:xfrm>
            <a:off x="8065825" y="1245726"/>
            <a:ext cx="4126176" cy="37719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A54B5D-8000-4DAD-ABB9-6327B20CCD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3" r="14552"/>
          <a:stretch/>
        </p:blipFill>
        <p:spPr>
          <a:xfrm>
            <a:off x="0" y="1248786"/>
            <a:ext cx="4126175" cy="37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72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3">
            <a:extLst>
              <a:ext uri="{FF2B5EF4-FFF2-40B4-BE49-F238E27FC236}">
                <a16:creationId xmlns:a16="http://schemas.microsoft.com/office/drawing/2014/main" id="{BABC6B67-C9A1-773F-63B4-B3D4EE08DA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260556"/>
              </p:ext>
            </p:extLst>
          </p:nvPr>
        </p:nvGraphicFramePr>
        <p:xfrm>
          <a:off x="4996206" y="1411686"/>
          <a:ext cx="6319427" cy="4603882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813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5409" marR="5409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43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" IPS / 16:9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08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0:1</a:t>
                      </a: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92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 FHD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275 nits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16.7M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VISUAL ANGLE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 </a:t>
                      </a:r>
                      <a:r>
                        <a:rPr lang="en-US" sz="10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ms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00:1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55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0℃ to 50℃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Storage -20℃ to 60℃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5W * 2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MAX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180 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100V-240V,50-60 Hz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5055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CPU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RK3288 ARM Cortex™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A17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, 2.0GHZ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GPU 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ARM Mali-T764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GPU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DDR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DDR3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2GB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ROM NAND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FLASH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8GB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WI FI SUPPORT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802.11/b/g/n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SYSTEM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OS Android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5055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DEMENSION (W*D*H)</a:t>
                      </a:r>
                    </a:p>
                  </a:txBody>
                  <a:tcPr marL="5409" marR="5409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NET: 592.8*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48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*1750 mm</a:t>
                      </a:r>
                    </a:p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GROSS: 860*200*1900 mm</a:t>
                      </a:r>
                    </a:p>
                  </a:txBody>
                  <a:tcPr marL="5409" marR="5409" marT="411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WEIGHT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NET: 32 KG 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GROSS: 63 KG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$1139 USD / $1399 USD w/o VAT</a:t>
                      </a: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761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5409" marR="5409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3" name="Прямоугольник 1">
            <a:extLst>
              <a:ext uri="{FF2B5EF4-FFF2-40B4-BE49-F238E27FC236}">
                <a16:creationId xmlns:a16="http://schemas.microsoft.com/office/drawing/2014/main" id="{DFAE1A7C-4E8B-C0A8-B6E6-3A305775D48D}"/>
              </a:ext>
            </a:extLst>
          </p:cNvPr>
          <p:cNvSpPr/>
          <p:nvPr/>
        </p:nvSpPr>
        <p:spPr>
          <a:xfrm>
            <a:off x="464265" y="249489"/>
            <a:ext cx="10508536" cy="1398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Totem (slim) 43”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(PDSIM43SAN0P)*EOL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endParaRPr lang="ru-RU" sz="36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11">
            <a:extLst>
              <a:ext uri="{FF2B5EF4-FFF2-40B4-BE49-F238E27FC236}">
                <a16:creationId xmlns:a16="http://schemas.microsoft.com/office/drawing/2014/main" id="{F63BCB19-5D06-F7D0-DD5F-B056345B80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478" y="1411686"/>
            <a:ext cx="4290406" cy="3798551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7" name="Рисунок 12">
            <a:extLst>
              <a:ext uri="{FF2B5EF4-FFF2-40B4-BE49-F238E27FC236}">
                <a16:creationId xmlns:a16="http://schemas.microsoft.com/office/drawing/2014/main" id="{F7F2D7C0-38FE-C7BC-D45B-4DE9C8A3B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9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3">
            <a:extLst>
              <a:ext uri="{FF2B5EF4-FFF2-40B4-BE49-F238E27FC236}">
                <a16:creationId xmlns:a16="http://schemas.microsoft.com/office/drawing/2014/main" id="{922FAE4E-3B65-4724-2FE3-6A02FB66B2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0262411"/>
              </p:ext>
            </p:extLst>
          </p:nvPr>
        </p:nvGraphicFramePr>
        <p:xfrm>
          <a:off x="5151476" y="2660370"/>
          <a:ext cx="6060238" cy="3957568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413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6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4153" marR="415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43”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9:16 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IR:</a:t>
                      </a:r>
                      <a:r>
                        <a:rPr lang="en-US" sz="10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up to 10 points touch panel</a:t>
                      </a:r>
                      <a:endParaRPr lang="ru-RU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153" marR="415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/ R.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FREQUENCY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1080:1920 / 60Hz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300 cd/m2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4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16.7M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VIEWING ANGLE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H178°/V178°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 </a:t>
                      </a:r>
                      <a:r>
                        <a:rPr lang="en-US" sz="10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ms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3000:1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62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LIFETIME / OPERATING MODE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30 000 h min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16/7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WINDOWS PC</a:t>
                      </a:r>
                    </a:p>
                  </a:txBody>
                  <a:tcPr marL="4153" marR="415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Intel Core i5 / DDR3 4GB / 128GB SSD / </a:t>
                      </a:r>
                      <a:r>
                        <a:rPr lang="en-US" sz="1000" b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WiFi</a:t>
                      </a:r>
                      <a:r>
                        <a:rPr lang="en-US" sz="10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Ethernet 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WINDOWS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OS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OS Windows 10 IoT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USB 2.0 / USB 3.0 / TF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card / HDMI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 / 2(inside) / 1 / 1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WIFI / ETHERNET 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1/1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</a:t>
                      </a:r>
                      <a:r>
                        <a:rPr lang="en-US" sz="1000" b="1" kern="12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HxWxD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), MM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1787*610*450 mm (with the stand)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</a:t>
                      </a:r>
                      <a:r>
                        <a:rPr lang="en-US" sz="1000" b="1" kern="1200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LXWXH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), MM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1900*280*850 mm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38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/ 77  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29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HOUSING MATERIAL/COLOR / GLASS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Metal + tempered glass, 4 mm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0℃ to 50℃ / 10% to 80%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5W*2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MAX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75 W / Standby: &lt;5W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905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ACCESSORY IN THE BOX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AC power cable, user guide, remote control, warranty card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100V-240V,50-60 Hz</a:t>
                      </a:r>
                    </a:p>
                  </a:txBody>
                  <a:tcPr marL="4153" marR="415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ctr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919" marR="6919" marT="685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919" marR="6919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919" marR="6919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919" marR="6919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919" marR="6919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919" marR="6919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6919" marR="6919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</a:t>
                      </a: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669 USD / $1999USD w/o VAT</a:t>
                      </a:r>
                    </a:p>
                  </a:txBody>
                  <a:tcPr marL="6919" marR="6919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57E192F-920E-4AAA-1C70-AA5678C99D09}"/>
              </a:ext>
            </a:extLst>
          </p:cNvPr>
          <p:cNvGrpSpPr/>
          <p:nvPr/>
        </p:nvGrpSpPr>
        <p:grpSpPr>
          <a:xfrm>
            <a:off x="353591" y="5724727"/>
            <a:ext cx="3656816" cy="746867"/>
            <a:chOff x="353591" y="5469086"/>
            <a:chExt cx="3656816" cy="746867"/>
          </a:xfrm>
        </p:grpSpPr>
        <p:sp>
          <p:nvSpPr>
            <p:cNvPr id="5" name="Прямоугольник: усеченные противолежащие углы 17">
              <a:extLst>
                <a:ext uri="{FF2B5EF4-FFF2-40B4-BE49-F238E27FC236}">
                  <a16:creationId xmlns:a16="http://schemas.microsoft.com/office/drawing/2014/main" id="{E9B61B4A-B578-45B1-A8BD-39CB2AF8AF29}"/>
                </a:ext>
              </a:extLst>
            </p:cNvPr>
            <p:cNvSpPr/>
            <p:nvPr/>
          </p:nvSpPr>
          <p:spPr>
            <a:xfrm>
              <a:off x="353591" y="5469086"/>
              <a:ext cx="3656816" cy="746867"/>
            </a:xfrm>
            <a:prstGeom prst="snip2DiagRect">
              <a:avLst/>
            </a:prstGeom>
            <a:gradFill flip="none" rotWithShape="1">
              <a:gsLst>
                <a:gs pos="0">
                  <a:srgbClr val="00A7FF">
                    <a:shade val="30000"/>
                    <a:satMod val="115000"/>
                  </a:srgbClr>
                </a:gs>
                <a:gs pos="50000">
                  <a:srgbClr val="00A7FF">
                    <a:shade val="67500"/>
                    <a:satMod val="115000"/>
                  </a:srgbClr>
                </a:gs>
                <a:gs pos="100000">
                  <a:srgbClr val="00A7FF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Прямоугольник 6">
              <a:extLst>
                <a:ext uri="{FF2B5EF4-FFF2-40B4-BE49-F238E27FC236}">
                  <a16:creationId xmlns:a16="http://schemas.microsoft.com/office/drawing/2014/main" id="{BE61E6EC-D033-2319-BB48-D1B613872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192" y="5519355"/>
              <a:ext cx="351518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Production time: </a:t>
              </a:r>
              <a:r>
                <a:rPr lang="en-US" alt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2.5 months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Delivery time: train - </a:t>
              </a:r>
              <a:r>
                <a:rPr lang="en-US" alt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 weeks / SEA – 6 weeks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MOQ: </a:t>
              </a:r>
              <a:r>
                <a:rPr lang="en-US" alt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ru-RU" alt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  <a:r>
                <a:rPr lang="en-US" alt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pcs</a:t>
              </a:r>
            </a:p>
          </p:txBody>
        </p:sp>
      </p:grpSp>
      <p:sp>
        <p:nvSpPr>
          <p:cNvPr id="7" name="Прямоугольник 2">
            <a:extLst>
              <a:ext uri="{FF2B5EF4-FFF2-40B4-BE49-F238E27FC236}">
                <a16:creationId xmlns:a16="http://schemas.microsoft.com/office/drawing/2014/main" id="{9C571683-5682-0FA7-CF82-97FD92706F87}"/>
              </a:ext>
            </a:extLst>
          </p:cNvPr>
          <p:cNvSpPr/>
          <p:nvPr/>
        </p:nvSpPr>
        <p:spPr>
          <a:xfrm>
            <a:off x="476192" y="-7328"/>
            <a:ext cx="10461186" cy="818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Totem 43” (PDSIM43CWT6P)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300" b="1" dirty="0">
                <a:latin typeface="Segoe UI" panose="020B0502040204020203" pitchFamily="34" charset="0"/>
                <a:cs typeface="Segoe UI" panose="020B0502040204020203" pitchFamily="34" charset="0"/>
              </a:rPr>
              <a:t>*Most popular model</a:t>
            </a:r>
            <a:endParaRPr lang="ru-RU" sz="22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Рисунок 1">
            <a:extLst>
              <a:ext uri="{FF2B5EF4-FFF2-40B4-BE49-F238E27FC236}">
                <a16:creationId xmlns:a16="http://schemas.microsoft.com/office/drawing/2014/main" id="{856BC2B2-97C1-9B4F-F7F2-CD5654ADF1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509" y="1647265"/>
            <a:ext cx="3918546" cy="3816326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BC4D0BF5-76DE-4A37-C722-DEF9AF474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  <p:grpSp>
        <p:nvGrpSpPr>
          <p:cNvPr id="11" name="Группа 79">
            <a:extLst>
              <a:ext uri="{FF2B5EF4-FFF2-40B4-BE49-F238E27FC236}">
                <a16:creationId xmlns:a16="http://schemas.microsoft.com/office/drawing/2014/main" id="{AD2BE919-984D-14C1-C874-1C405A93F9C0}"/>
              </a:ext>
            </a:extLst>
          </p:cNvPr>
          <p:cNvGrpSpPr/>
          <p:nvPr/>
        </p:nvGrpSpPr>
        <p:grpSpPr>
          <a:xfrm>
            <a:off x="5060636" y="760767"/>
            <a:ext cx="3932378" cy="626352"/>
            <a:chOff x="928632" y="3134688"/>
            <a:chExt cx="3932378" cy="626352"/>
          </a:xfrm>
        </p:grpSpPr>
        <p:pic>
          <p:nvPicPr>
            <p:cNvPr id="12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C0304CE-AE17-04D3-AAD7-F643A5173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32" y="3185040"/>
              <a:ext cx="576000" cy="576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5D94B4-1C8E-6F9C-6D44-D6FB25D7AC50}"/>
                </a:ext>
              </a:extLst>
            </p:cNvPr>
            <p:cNvSpPr txBox="1"/>
            <p:nvPr/>
          </p:nvSpPr>
          <p:spPr>
            <a:xfrm>
              <a:off x="1511239" y="3134688"/>
              <a:ext cx="3349771" cy="4801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Tempered glass and vandal protection</a:t>
              </a:r>
            </a:p>
          </p:txBody>
        </p:sp>
      </p:grpSp>
      <p:pic>
        <p:nvPicPr>
          <p:cNvPr id="16" name="Рисунок 142">
            <a:extLst>
              <a:ext uri="{FF2B5EF4-FFF2-40B4-BE49-F238E27FC236}">
                <a16:creationId xmlns:a16="http://schemas.microsoft.com/office/drawing/2014/main" id="{66BB60DF-C648-B48E-B380-E28E31FF6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476" y="1612453"/>
            <a:ext cx="1784430" cy="396540"/>
          </a:xfrm>
          <a:prstGeom prst="rect">
            <a:avLst/>
          </a:prstGeom>
        </p:spPr>
      </p:pic>
      <p:pic>
        <p:nvPicPr>
          <p:cNvPr id="17" name="Picture 39">
            <a:extLst>
              <a:ext uri="{FF2B5EF4-FFF2-40B4-BE49-F238E27FC236}">
                <a16:creationId xmlns:a16="http://schemas.microsoft.com/office/drawing/2014/main" id="{4C79C944-2D9A-A2F5-4700-4EBF1BDBC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566" y="2066530"/>
            <a:ext cx="1524000" cy="257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088B63-ADA9-931B-94C6-963E1F52961F}"/>
              </a:ext>
            </a:extLst>
          </p:cNvPr>
          <p:cNvSpPr txBox="1"/>
          <p:nvPr/>
        </p:nvSpPr>
        <p:spPr>
          <a:xfrm>
            <a:off x="6935906" y="1715288"/>
            <a:ext cx="3374742" cy="581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400">
                <a:solidFill>
                  <a:srgbClr val="333F4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With each unit goes perpetual Windows license and 1-year subscription on </a:t>
            </a:r>
            <a:r>
              <a:rPr lang="en-US" dirty="0" err="1"/>
              <a:t>DisplayFroce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9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3">
            <a:extLst>
              <a:ext uri="{FF2B5EF4-FFF2-40B4-BE49-F238E27FC236}">
                <a16:creationId xmlns:a16="http://schemas.microsoft.com/office/drawing/2014/main" id="{150D8F02-3927-AFCD-6F56-F24B0458BA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7625294"/>
              </p:ext>
            </p:extLst>
          </p:nvPr>
        </p:nvGraphicFramePr>
        <p:xfrm>
          <a:off x="5060950" y="2320742"/>
          <a:ext cx="6855434" cy="4298711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08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7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4103" marR="410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IPS 54.64” (55”) / 16:9 /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IR:</a:t>
                      </a:r>
                      <a:r>
                        <a:rPr lang="en-US" sz="1000" b="1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up to 10 points touch panel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4103" marR="410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/ R.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FREQUENCY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1080:1920 / 60Hz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300 cd/m2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4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16.7M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VIEWING ANGLE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H178°/V178°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8 ms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1200:1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62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LIFETIME / OPERATING MODE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50 000 h / 16/7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61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WINDOWS PC</a:t>
                      </a:r>
                    </a:p>
                  </a:txBody>
                  <a:tcPr marL="4103" marR="4103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Intel®Core</a:t>
                      </a:r>
                      <a:r>
                        <a:rPr lang="zh-CN" alt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™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i5 / DDR3 4GB / SSD 128GB / WIFI / Gigabit Ethernet / OS Windows 10 IoT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DECODING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RES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1080p max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USB 2.0 / USB 3.0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2/2 (inside)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HDMI OUT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VGA OUT / Audio IN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1/1/1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74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WIFI / ETHERNET 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1/1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</a:t>
                      </a:r>
                      <a:r>
                        <a:rPr lang="en-US" sz="1000" b="1" kern="1200" dirty="0" err="1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LXWXH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), MM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791x45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0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x1850mm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(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with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base)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</a:t>
                      </a:r>
                      <a:r>
                        <a:rPr lang="en-US" sz="1000" b="1" kern="1200" dirty="0" err="1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LXWXH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), MM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1050x240x2000mm 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App. Tbc - 62 / 108 kg (wooden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box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) 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29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HOUSING MATERIAL/COLOR / GLASS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Metal + tempered glass, 5 mm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0℃ to 50℃ / 10% to 80%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5W*2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620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180W / Standby: &lt;5W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583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ACCESSORY IN THE BOX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AC power cable, user guide, remote control, warranty card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100V-240V,50-60 Hz</a:t>
                      </a:r>
                    </a:p>
                  </a:txBody>
                  <a:tcPr marL="4103" marR="4103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ctr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836" marR="6836" marT="685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6836" marR="6836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836" marR="6836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6836" marR="6836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l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836" marR="6836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6836" marR="6836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89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l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6836" marR="6836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$2249 USD / $2769 USD w/o VAT</a:t>
                      </a:r>
                    </a:p>
                  </a:txBody>
                  <a:tcPr marL="6836" marR="6836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0A82E238-AFEA-E70D-FF3A-273179B44A0C}"/>
              </a:ext>
            </a:extLst>
          </p:cNvPr>
          <p:cNvSpPr/>
          <p:nvPr/>
        </p:nvSpPr>
        <p:spPr>
          <a:xfrm>
            <a:off x="643731" y="122366"/>
            <a:ext cx="8834438" cy="812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9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Totem 55” (PDSIM55SWT6P)</a:t>
            </a:r>
            <a:endParaRPr lang="ru-RU" sz="2900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900" b="1" dirty="0">
                <a:latin typeface="Segoe UI" panose="020B0502040204020203" pitchFamily="34" charset="0"/>
                <a:cs typeface="Segoe UI" panose="020B0502040204020203" pitchFamily="34" charset="0"/>
              </a:rPr>
              <a:t>*Most popular model</a:t>
            </a:r>
            <a:endParaRPr lang="ru-RU" sz="29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6F24AECA-7671-2AC6-7656-0405A75BF9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4" y="1421701"/>
            <a:ext cx="3909134" cy="3909134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sp>
        <p:nvSpPr>
          <p:cNvPr id="7" name="Прямоугольник: усеченные противолежащие углы 14">
            <a:extLst>
              <a:ext uri="{FF2B5EF4-FFF2-40B4-BE49-F238E27FC236}">
                <a16:creationId xmlns:a16="http://schemas.microsoft.com/office/drawing/2014/main" id="{EF7B3301-3769-B2AC-D985-8A54408C4E27}"/>
              </a:ext>
            </a:extLst>
          </p:cNvPr>
          <p:cNvSpPr/>
          <p:nvPr/>
        </p:nvSpPr>
        <p:spPr>
          <a:xfrm>
            <a:off x="523273" y="5582502"/>
            <a:ext cx="3656816" cy="746867"/>
          </a:xfrm>
          <a:prstGeom prst="snip2DiagRect">
            <a:avLst/>
          </a:prstGeom>
          <a:gradFill flip="none" rotWithShape="1">
            <a:gsLst>
              <a:gs pos="0">
                <a:srgbClr val="00A7FF">
                  <a:shade val="30000"/>
                  <a:satMod val="115000"/>
                </a:srgbClr>
              </a:gs>
              <a:gs pos="50000">
                <a:srgbClr val="00A7FF">
                  <a:shade val="67500"/>
                  <a:satMod val="115000"/>
                </a:srgbClr>
              </a:gs>
              <a:gs pos="100000">
                <a:srgbClr val="00A7FF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6">
            <a:extLst>
              <a:ext uri="{FF2B5EF4-FFF2-40B4-BE49-F238E27FC236}">
                <a16:creationId xmlns:a16="http://schemas.microsoft.com/office/drawing/2014/main" id="{3B6371AA-8C30-0FE0-744A-E541157B7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731" y="5632769"/>
            <a:ext cx="33609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time: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2.5 months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 time: train -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 weeks / SEA – 6 weeks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MOQ: 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ru-RU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-US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pcs</a:t>
            </a:r>
          </a:p>
        </p:txBody>
      </p:sp>
      <p:pic>
        <p:nvPicPr>
          <p:cNvPr id="9" name="Рисунок 15">
            <a:extLst>
              <a:ext uri="{FF2B5EF4-FFF2-40B4-BE49-F238E27FC236}">
                <a16:creationId xmlns:a16="http://schemas.microsoft.com/office/drawing/2014/main" id="{1B33349F-2F64-CAFD-000C-C727A38784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  <p:grpSp>
        <p:nvGrpSpPr>
          <p:cNvPr id="10" name="Группа 79">
            <a:extLst>
              <a:ext uri="{FF2B5EF4-FFF2-40B4-BE49-F238E27FC236}">
                <a16:creationId xmlns:a16="http://schemas.microsoft.com/office/drawing/2014/main" id="{B8FA4D5F-3005-EDA3-198C-C11BCA797D3B}"/>
              </a:ext>
            </a:extLst>
          </p:cNvPr>
          <p:cNvGrpSpPr/>
          <p:nvPr/>
        </p:nvGrpSpPr>
        <p:grpSpPr>
          <a:xfrm>
            <a:off x="5060636" y="628341"/>
            <a:ext cx="3932378" cy="626352"/>
            <a:chOff x="928632" y="3134688"/>
            <a:chExt cx="3932378" cy="626352"/>
          </a:xfrm>
        </p:grpSpPr>
        <p:pic>
          <p:nvPicPr>
            <p:cNvPr id="11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35B19A6-9443-CA0B-6C76-3584C7091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32" y="3185040"/>
              <a:ext cx="576000" cy="576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FED53C-E14B-09DD-3EA3-D50A4E14CBB2}"/>
                </a:ext>
              </a:extLst>
            </p:cNvPr>
            <p:cNvSpPr txBox="1"/>
            <p:nvPr/>
          </p:nvSpPr>
          <p:spPr>
            <a:xfrm>
              <a:off x="1511239" y="3134688"/>
              <a:ext cx="3349771" cy="4801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Tempered glass and vandal protection</a:t>
              </a:r>
            </a:p>
          </p:txBody>
        </p:sp>
      </p:grpSp>
      <p:pic>
        <p:nvPicPr>
          <p:cNvPr id="13" name="Рисунок 142">
            <a:extLst>
              <a:ext uri="{FF2B5EF4-FFF2-40B4-BE49-F238E27FC236}">
                <a16:creationId xmlns:a16="http://schemas.microsoft.com/office/drawing/2014/main" id="{6881D578-9F75-3BAD-4193-1030BB079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476" y="1480027"/>
            <a:ext cx="1784430" cy="396540"/>
          </a:xfrm>
          <a:prstGeom prst="rect">
            <a:avLst/>
          </a:prstGeom>
        </p:spPr>
      </p:pic>
      <p:pic>
        <p:nvPicPr>
          <p:cNvPr id="14" name="Picture 39">
            <a:extLst>
              <a:ext uri="{FF2B5EF4-FFF2-40B4-BE49-F238E27FC236}">
                <a16:creationId xmlns:a16="http://schemas.microsoft.com/office/drawing/2014/main" id="{6C1AD8FE-B5C1-6DC7-1EFD-A77C0A70F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566" y="1934104"/>
            <a:ext cx="1524000" cy="257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27F0FF-A215-C7DC-844E-5B736D521337}"/>
              </a:ext>
            </a:extLst>
          </p:cNvPr>
          <p:cNvSpPr txBox="1"/>
          <p:nvPr/>
        </p:nvSpPr>
        <p:spPr>
          <a:xfrm>
            <a:off x="6935906" y="1582862"/>
            <a:ext cx="3374742" cy="581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400">
                <a:solidFill>
                  <a:srgbClr val="333F4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With each unit goes perpetual Windows license and 1-year subscription on </a:t>
            </a:r>
            <a:r>
              <a:rPr lang="en-US" dirty="0" err="1"/>
              <a:t>DisplayFroce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9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3">
            <a:extLst>
              <a:ext uri="{FF2B5EF4-FFF2-40B4-BE49-F238E27FC236}">
                <a16:creationId xmlns:a16="http://schemas.microsoft.com/office/drawing/2014/main" id="{A179B35D-60EC-4018-4FCF-EB52301C66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199012"/>
              </p:ext>
            </p:extLst>
          </p:nvPr>
        </p:nvGraphicFramePr>
        <p:xfrm>
          <a:off x="5065142" y="2464910"/>
          <a:ext cx="6741686" cy="4209648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654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DIAGONAL SIZE, INCH / RATIO</a:t>
                      </a:r>
                    </a:p>
                  </a:txBody>
                  <a:tcPr marL="4512" marR="4512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43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” / 16:9</a:t>
                      </a:r>
                    </a:p>
                  </a:txBody>
                  <a:tcPr marL="4512" marR="4512" marT="411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RESOLUTION / R.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FREQUENCY</a:t>
                      </a: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1920:1080 / 60Hz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BRIGHTNESS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300 cd/m2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COLOUR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16.7M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VIEWING ANGLE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H178°/V178°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RESPONSE TIME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8 ms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CONTRAST RATIO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1200:1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LIFETIME / OPERATING MODE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50 000 h min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/ 1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6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/7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PC onboard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Intel Core i5 / DDR3 8GB / 128GB SSD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OS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Windows 10</a:t>
                      </a: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IoT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38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TOUCH FUNCTION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IR/up to 10 point</a:t>
                      </a:r>
                      <a:endParaRPr lang="ru-RU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BUILD IN SPEAKERS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5W*2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USB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USB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2.0 x 1 / USB 3.0 x 1 (internal)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WIFI / RJ45 / VGA / HDMI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802.11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(</a:t>
                      </a:r>
                      <a:r>
                        <a:rPr lang="en-US" sz="1000" b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b,g,n</a:t>
                      </a:r>
                      <a:r>
                        <a:rPr lang="en-US" sz="10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) / LAN x 1 / VGA x 1 / HDMI x 1</a:t>
                      </a:r>
                      <a:endParaRPr lang="en-US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UNIT DIMENSION (W*D*H), MM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Screen body: 1015*603.5*76mm / Base stand: 988.47*510*600.94 mm 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59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PACKAGE DIMENSION (W*D*H), MM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1150*850*850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mm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6039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NET / GROSS, KG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43 / 90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HOUSING MATERIAL/COLOR / GLASS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White metal + 3mm tempered glass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OPERATING CONDITIONS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0℃ to 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50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℃ / 10% to </a:t>
                      </a:r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9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0%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1164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CONSUMPTION 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ru-RU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75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W</a:t>
                      </a:r>
                      <a:endParaRPr lang="ru-RU" sz="1000" b="0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728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ACCESSORY IN THE BOX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AC power cable, user </a:t>
                      </a:r>
                      <a:r>
                        <a:rPr lang="en-US" sz="1000" b="0" u="none" strike="noStrike" kern="120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guide, </a:t>
                      </a:r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warranty card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7288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POWER SUPPLY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100V-240V,50-60 Hz</a:t>
                      </a:r>
                    </a:p>
                  </a:txBody>
                  <a:tcPr marL="4512" marR="4512" marT="411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52354">
                <a:tc>
                  <a:txBody>
                    <a:bodyPr/>
                    <a:lstStyle/>
                    <a:p>
                      <a:pPr algn="l" fontAlgn="ctr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517" marR="7517" marT="685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rgbClr val="363E49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7517" marR="7517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68494">
                <a:tc>
                  <a:txBody>
                    <a:bodyPr/>
                    <a:lstStyle/>
                    <a:p>
                      <a:pPr algn="l" fontAlgn="b"/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517" marR="7517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7517" marR="7517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6488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517" marR="7517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Segoe UI" pitchFamily="34" charset="0"/>
                        <a:ea typeface="+mn-ea"/>
                        <a:cs typeface="Segoe UI" pitchFamily="34" charset="0"/>
                      </a:endParaRPr>
                    </a:p>
                  </a:txBody>
                  <a:tcPr marL="7517" marR="7517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728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 / RRP</a:t>
                      </a:r>
                    </a:p>
                  </a:txBody>
                  <a:tcPr marL="7517" marR="7517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$1</a:t>
                      </a: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749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USD / $</a:t>
                      </a:r>
                      <a:r>
                        <a:rPr lang="ru-RU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2149</a:t>
                      </a:r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Segoe UI" pitchFamily="34" charset="0"/>
                          <a:ea typeface="+mn-ea"/>
                          <a:cs typeface="Segoe UI" pitchFamily="34" charset="0"/>
                        </a:rPr>
                        <a:t> w/o VAT</a:t>
                      </a:r>
                    </a:p>
                  </a:txBody>
                  <a:tcPr marL="7517" marR="7517" marT="685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4" name="Прямоугольник 2">
            <a:extLst>
              <a:ext uri="{FF2B5EF4-FFF2-40B4-BE49-F238E27FC236}">
                <a16:creationId xmlns:a16="http://schemas.microsoft.com/office/drawing/2014/main" id="{3DB3D4A7-0853-3849-39AD-28EA157DF254}"/>
              </a:ext>
            </a:extLst>
          </p:cNvPr>
          <p:cNvSpPr/>
          <p:nvPr/>
        </p:nvSpPr>
        <p:spPr>
          <a:xfrm>
            <a:off x="507141" y="-146104"/>
            <a:ext cx="9449382" cy="1172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Prestigio Solutions™ Digital Signage Tilted Totem 4</a:t>
            </a:r>
            <a:r>
              <a:rPr lang="ru-RU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2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(PDSIM43SWT6P) </a:t>
            </a:r>
            <a:r>
              <a:rPr lang="en-US" sz="2200" b="1" dirty="0">
                <a:latin typeface="Segoe UI" panose="020B0502040204020203" pitchFamily="34" charset="0"/>
                <a:cs typeface="Segoe UI" panose="020B0502040204020203" pitchFamily="34" charset="0"/>
              </a:rPr>
              <a:t>*Most popular model</a:t>
            </a:r>
            <a:endParaRPr lang="ru-RU" sz="2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00C42AAC-B76E-A945-CF28-3DF5F90086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039" y="1929699"/>
            <a:ext cx="4236047" cy="3641518"/>
          </a:xfrm>
          <a:prstGeom prst="roundRect">
            <a:avLst>
              <a:gd name="adj" fmla="val 4202"/>
            </a:avLst>
          </a:prstGeom>
          <a:ln>
            <a:noFill/>
          </a:ln>
        </p:spPr>
      </p:pic>
      <p:pic>
        <p:nvPicPr>
          <p:cNvPr id="6" name="Рисунок 14">
            <a:extLst>
              <a:ext uri="{FF2B5EF4-FFF2-40B4-BE49-F238E27FC236}">
                <a16:creationId xmlns:a16="http://schemas.microsoft.com/office/drawing/2014/main" id="{9CACA60C-11E2-C2D4-2E30-E7C364138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999" y="395445"/>
            <a:ext cx="997875" cy="365323"/>
          </a:xfrm>
          <a:prstGeom prst="rect">
            <a:avLst/>
          </a:prstGeom>
        </p:spPr>
      </p:pic>
      <p:grpSp>
        <p:nvGrpSpPr>
          <p:cNvPr id="8" name="Группа 4">
            <a:extLst>
              <a:ext uri="{FF2B5EF4-FFF2-40B4-BE49-F238E27FC236}">
                <a16:creationId xmlns:a16="http://schemas.microsoft.com/office/drawing/2014/main" id="{57FB9D18-95E7-DAC6-86DE-1F81C098D77F}"/>
              </a:ext>
            </a:extLst>
          </p:cNvPr>
          <p:cNvGrpSpPr/>
          <p:nvPr/>
        </p:nvGrpSpPr>
        <p:grpSpPr>
          <a:xfrm>
            <a:off x="507141" y="5916758"/>
            <a:ext cx="3656816" cy="746867"/>
            <a:chOff x="523273" y="5582502"/>
            <a:chExt cx="3656816" cy="746867"/>
          </a:xfrm>
        </p:grpSpPr>
        <p:sp>
          <p:nvSpPr>
            <p:cNvPr id="9" name="Прямоугольник: усеченные противолежащие углы 16">
              <a:extLst>
                <a:ext uri="{FF2B5EF4-FFF2-40B4-BE49-F238E27FC236}">
                  <a16:creationId xmlns:a16="http://schemas.microsoft.com/office/drawing/2014/main" id="{93537DBF-9FA2-C7FA-F82B-6D172C55D93F}"/>
                </a:ext>
              </a:extLst>
            </p:cNvPr>
            <p:cNvSpPr/>
            <p:nvPr/>
          </p:nvSpPr>
          <p:spPr>
            <a:xfrm>
              <a:off x="523273" y="5582502"/>
              <a:ext cx="3656816" cy="746867"/>
            </a:xfrm>
            <a:prstGeom prst="snip2DiagRect">
              <a:avLst/>
            </a:prstGeom>
            <a:gradFill flip="none" rotWithShape="1">
              <a:gsLst>
                <a:gs pos="0">
                  <a:srgbClr val="00A7FF">
                    <a:shade val="30000"/>
                    <a:satMod val="115000"/>
                  </a:srgbClr>
                </a:gs>
                <a:gs pos="50000">
                  <a:srgbClr val="00A7FF">
                    <a:shade val="67500"/>
                    <a:satMod val="115000"/>
                  </a:srgbClr>
                </a:gs>
                <a:gs pos="100000">
                  <a:srgbClr val="00A7FF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Прямоугольник 6">
              <a:extLst>
                <a:ext uri="{FF2B5EF4-FFF2-40B4-BE49-F238E27FC236}">
                  <a16:creationId xmlns:a16="http://schemas.microsoft.com/office/drawing/2014/main" id="{651971A1-4EAD-C13E-1161-70CED541D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263" y="5632769"/>
              <a:ext cx="331924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Production time</a:t>
              </a:r>
              <a:r>
                <a:rPr lang="en-US" alt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2.5 month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Delivery time</a:t>
              </a:r>
              <a:r>
                <a:rPr lang="en-US" alt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train - 3 weeks / SEA – 6 weeks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MOQ: </a:t>
              </a:r>
              <a:r>
                <a:rPr lang="en-US" alt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r>
                <a:rPr lang="ru-RU" alt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  <a:r>
                <a:rPr lang="en-US" alt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pcs</a:t>
              </a:r>
            </a:p>
          </p:txBody>
        </p:sp>
      </p:grpSp>
      <p:grpSp>
        <p:nvGrpSpPr>
          <p:cNvPr id="11" name="Группа 79">
            <a:extLst>
              <a:ext uri="{FF2B5EF4-FFF2-40B4-BE49-F238E27FC236}">
                <a16:creationId xmlns:a16="http://schemas.microsoft.com/office/drawing/2014/main" id="{63E90CAA-2C93-5F68-BA77-8253282EB26B}"/>
              </a:ext>
            </a:extLst>
          </p:cNvPr>
          <p:cNvGrpSpPr/>
          <p:nvPr/>
        </p:nvGrpSpPr>
        <p:grpSpPr>
          <a:xfrm>
            <a:off x="397930" y="651641"/>
            <a:ext cx="3869643" cy="713357"/>
            <a:chOff x="991367" y="3134688"/>
            <a:chExt cx="3869643" cy="713357"/>
          </a:xfrm>
        </p:grpSpPr>
        <p:pic>
          <p:nvPicPr>
            <p:cNvPr id="12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861EFE5-17CF-7A8E-184A-6246478B6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367" y="3272045"/>
              <a:ext cx="576000" cy="576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0C7ACA-6051-C233-CF43-4F94ABD6A14A}"/>
                </a:ext>
              </a:extLst>
            </p:cNvPr>
            <p:cNvSpPr txBox="1"/>
            <p:nvPr/>
          </p:nvSpPr>
          <p:spPr>
            <a:xfrm>
              <a:off x="1511239" y="3134688"/>
              <a:ext cx="3349771" cy="4801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Tempered glass and vandal protection</a:t>
              </a:r>
            </a:p>
          </p:txBody>
        </p:sp>
      </p:grpSp>
      <p:pic>
        <p:nvPicPr>
          <p:cNvPr id="14" name="Рисунок 142">
            <a:extLst>
              <a:ext uri="{FF2B5EF4-FFF2-40B4-BE49-F238E27FC236}">
                <a16:creationId xmlns:a16="http://schemas.microsoft.com/office/drawing/2014/main" id="{72AF67E6-2437-D536-088C-83F09CAFF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27" y="1644798"/>
            <a:ext cx="1784430" cy="396540"/>
          </a:xfrm>
          <a:prstGeom prst="rect">
            <a:avLst/>
          </a:prstGeom>
        </p:spPr>
      </p:pic>
      <p:pic>
        <p:nvPicPr>
          <p:cNvPr id="15" name="Picture 39">
            <a:extLst>
              <a:ext uri="{FF2B5EF4-FFF2-40B4-BE49-F238E27FC236}">
                <a16:creationId xmlns:a16="http://schemas.microsoft.com/office/drawing/2014/main" id="{124F28AE-F38F-E7A5-C32B-640AA8A01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042" y="2056652"/>
            <a:ext cx="1524000" cy="257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518982-093B-CEC7-0701-B652041A8D2E}"/>
              </a:ext>
            </a:extLst>
          </p:cNvPr>
          <p:cNvSpPr txBox="1"/>
          <p:nvPr/>
        </p:nvSpPr>
        <p:spPr>
          <a:xfrm>
            <a:off x="6748257" y="1716982"/>
            <a:ext cx="3374742" cy="581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400">
                <a:solidFill>
                  <a:srgbClr val="333F4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With each unit goes perpetual Windows license and 1-year subscription on </a:t>
            </a:r>
            <a:r>
              <a:rPr lang="en-US" dirty="0" err="1"/>
              <a:t>DisplayFroce</a:t>
            </a:r>
            <a:endParaRPr lang="en-US" dirty="0"/>
          </a:p>
        </p:txBody>
      </p:sp>
      <p:grpSp>
        <p:nvGrpSpPr>
          <p:cNvPr id="17" name="Группа 62">
            <a:extLst>
              <a:ext uri="{FF2B5EF4-FFF2-40B4-BE49-F238E27FC236}">
                <a16:creationId xmlns:a16="http://schemas.microsoft.com/office/drawing/2014/main" id="{A1420CCF-C32C-DDD6-BFA8-AD8ED0A0C3A9}"/>
              </a:ext>
            </a:extLst>
          </p:cNvPr>
          <p:cNvGrpSpPr/>
          <p:nvPr/>
        </p:nvGrpSpPr>
        <p:grpSpPr>
          <a:xfrm>
            <a:off x="397930" y="1353517"/>
            <a:ext cx="3603556" cy="576000"/>
            <a:chOff x="1124679" y="2216283"/>
            <a:chExt cx="3603556" cy="576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A72AA-B49A-FD2F-DB12-C45DD2D52A49}"/>
                </a:ext>
              </a:extLst>
            </p:cNvPr>
            <p:cNvSpPr txBox="1"/>
            <p:nvPr/>
          </p:nvSpPr>
          <p:spPr>
            <a:xfrm>
              <a:off x="1700679" y="2251172"/>
              <a:ext cx="3027556" cy="4801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 err="1"/>
                <a:t>Rebrandable</a:t>
              </a:r>
              <a:r>
                <a:rPr lang="en-US" dirty="0"/>
                <a:t> housing and software</a:t>
              </a:r>
            </a:p>
          </p:txBody>
        </p:sp>
        <p:pic>
          <p:nvPicPr>
            <p:cNvPr id="19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2643377-AD3F-2C70-6B40-57056DA23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679" y="2216283"/>
              <a:ext cx="576000" cy="576000"/>
            </a:xfrm>
            <a:prstGeom prst="rect">
              <a:avLst/>
            </a:prstGeom>
          </p:spPr>
        </p:pic>
      </p:grpSp>
      <p:grpSp>
        <p:nvGrpSpPr>
          <p:cNvPr id="20" name="Группа 99">
            <a:extLst>
              <a:ext uri="{FF2B5EF4-FFF2-40B4-BE49-F238E27FC236}">
                <a16:creationId xmlns:a16="http://schemas.microsoft.com/office/drawing/2014/main" id="{59F4D5A9-4AD1-6B87-747E-521879978DED}"/>
              </a:ext>
            </a:extLst>
          </p:cNvPr>
          <p:cNvGrpSpPr/>
          <p:nvPr/>
        </p:nvGrpSpPr>
        <p:grpSpPr>
          <a:xfrm>
            <a:off x="5051035" y="810708"/>
            <a:ext cx="4647910" cy="576001"/>
            <a:chOff x="9163237" y="4916189"/>
            <a:chExt cx="4647910" cy="5760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FC9328-1C26-518B-EA94-AF391F2434C9}"/>
                </a:ext>
              </a:extLst>
            </p:cNvPr>
            <p:cNvSpPr txBox="1"/>
            <p:nvPr/>
          </p:nvSpPr>
          <p:spPr>
            <a:xfrm>
              <a:off x="9572646" y="5051626"/>
              <a:ext cx="4238501" cy="2862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ru-RU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1400">
                  <a:solidFill>
                    <a:srgbClr val="333F48"/>
                  </a:solidFill>
                  <a:latin typeface="Segoe UI" panose="020B0502040204020203" pitchFamily="34" charset="0"/>
                  <a:ea typeface="Inter" panose="020B0502030000000004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/>
                <a:t>Stand alone option</a:t>
              </a:r>
              <a:r>
                <a:rPr lang="ru-RU" dirty="0"/>
                <a:t> </a:t>
              </a:r>
              <a:r>
                <a:rPr lang="en-US" dirty="0"/>
                <a:t>(works without Internet)</a:t>
              </a:r>
            </a:p>
          </p:txBody>
        </p:sp>
        <p:grpSp>
          <p:nvGrpSpPr>
            <p:cNvPr id="22" name="Группа 94">
              <a:extLst>
                <a:ext uri="{FF2B5EF4-FFF2-40B4-BE49-F238E27FC236}">
                  <a16:creationId xmlns:a16="http://schemas.microsoft.com/office/drawing/2014/main" id="{15C74B2F-D385-87BC-EF6A-0CEF3BFD806A}"/>
                </a:ext>
              </a:extLst>
            </p:cNvPr>
            <p:cNvGrpSpPr/>
            <p:nvPr/>
          </p:nvGrpSpPr>
          <p:grpSpPr>
            <a:xfrm>
              <a:off x="9163237" y="4916189"/>
              <a:ext cx="333032" cy="576001"/>
              <a:chOff x="6580188" y="2914649"/>
              <a:chExt cx="563563" cy="998539"/>
            </a:xfrm>
            <a:solidFill>
              <a:srgbClr val="131313"/>
            </a:solidFill>
          </p:grpSpPr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302D22DA-CCD0-F18F-AEF0-B69EB23CE5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32577" y="2914649"/>
                <a:ext cx="455613" cy="919163"/>
              </a:xfrm>
              <a:custGeom>
                <a:avLst/>
                <a:gdLst>
                  <a:gd name="T0" fmla="*/ 0 w 121"/>
                  <a:gd name="T1" fmla="*/ 10 h 243"/>
                  <a:gd name="T2" fmla="*/ 0 w 121"/>
                  <a:gd name="T3" fmla="*/ 233 h 243"/>
                  <a:gd name="T4" fmla="*/ 10 w 121"/>
                  <a:gd name="T5" fmla="*/ 243 h 243"/>
                  <a:gd name="T6" fmla="*/ 112 w 121"/>
                  <a:gd name="T7" fmla="*/ 243 h 243"/>
                  <a:gd name="T8" fmla="*/ 121 w 121"/>
                  <a:gd name="T9" fmla="*/ 233 h 243"/>
                  <a:gd name="T10" fmla="*/ 121 w 121"/>
                  <a:gd name="T11" fmla="*/ 10 h 243"/>
                  <a:gd name="T12" fmla="*/ 112 w 121"/>
                  <a:gd name="T13" fmla="*/ 0 h 243"/>
                  <a:gd name="T14" fmla="*/ 10 w 121"/>
                  <a:gd name="T15" fmla="*/ 0 h 243"/>
                  <a:gd name="T16" fmla="*/ 0 w 121"/>
                  <a:gd name="T17" fmla="*/ 10 h 243"/>
                  <a:gd name="T18" fmla="*/ 111 w 121"/>
                  <a:gd name="T19" fmla="*/ 11 h 243"/>
                  <a:gd name="T20" fmla="*/ 111 w 121"/>
                  <a:gd name="T21" fmla="*/ 169 h 243"/>
                  <a:gd name="T22" fmla="*/ 11 w 121"/>
                  <a:gd name="T23" fmla="*/ 169 h 243"/>
                  <a:gd name="T24" fmla="*/ 11 w 121"/>
                  <a:gd name="T25" fmla="*/ 11 h 243"/>
                  <a:gd name="T26" fmla="*/ 111 w 121"/>
                  <a:gd name="T27" fmla="*/ 1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1" h="243">
                    <a:moveTo>
                      <a:pt x="0" y="10"/>
                    </a:moveTo>
                    <a:cubicBezTo>
                      <a:pt x="0" y="173"/>
                      <a:pt x="0" y="233"/>
                      <a:pt x="0" y="233"/>
                    </a:cubicBezTo>
                    <a:cubicBezTo>
                      <a:pt x="0" y="238"/>
                      <a:pt x="5" y="243"/>
                      <a:pt x="10" y="243"/>
                    </a:cubicBezTo>
                    <a:cubicBezTo>
                      <a:pt x="114" y="243"/>
                      <a:pt x="112" y="243"/>
                      <a:pt x="112" y="243"/>
                    </a:cubicBezTo>
                    <a:cubicBezTo>
                      <a:pt x="117" y="243"/>
                      <a:pt x="121" y="238"/>
                      <a:pt x="121" y="233"/>
                    </a:cubicBezTo>
                    <a:cubicBezTo>
                      <a:pt x="121" y="70"/>
                      <a:pt x="121" y="10"/>
                      <a:pt x="121" y="10"/>
                    </a:cubicBezTo>
                    <a:cubicBezTo>
                      <a:pt x="121" y="5"/>
                      <a:pt x="117" y="0"/>
                      <a:pt x="112" y="0"/>
                    </a:cubicBezTo>
                    <a:cubicBezTo>
                      <a:pt x="8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lose/>
                    <a:moveTo>
                      <a:pt x="111" y="11"/>
                    </a:moveTo>
                    <a:cubicBezTo>
                      <a:pt x="111" y="173"/>
                      <a:pt x="111" y="169"/>
                      <a:pt x="111" y="169"/>
                    </a:cubicBezTo>
                    <a:cubicBezTo>
                      <a:pt x="9" y="169"/>
                      <a:pt x="11" y="169"/>
                      <a:pt x="11" y="169"/>
                    </a:cubicBezTo>
                    <a:cubicBezTo>
                      <a:pt x="11" y="7"/>
                      <a:pt x="11" y="11"/>
                      <a:pt x="11" y="11"/>
                    </a:cubicBezTo>
                    <a:lnTo>
                      <a:pt x="111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FF108C92-F2B4-B4A6-4627-6D863F6E2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0188" y="3781425"/>
                <a:ext cx="563563" cy="131763"/>
              </a:xfrm>
              <a:custGeom>
                <a:avLst/>
                <a:gdLst>
                  <a:gd name="T0" fmla="*/ 148 w 150"/>
                  <a:gd name="T1" fmla="*/ 24 h 35"/>
                  <a:gd name="T2" fmla="*/ 139 w 150"/>
                  <a:gd name="T3" fmla="*/ 3 h 35"/>
                  <a:gd name="T4" fmla="*/ 139 w 150"/>
                  <a:gd name="T5" fmla="*/ 4 h 35"/>
                  <a:gd name="T6" fmla="*/ 126 w 150"/>
                  <a:gd name="T7" fmla="*/ 17 h 35"/>
                  <a:gd name="T8" fmla="*/ 24 w 150"/>
                  <a:gd name="T9" fmla="*/ 17 h 35"/>
                  <a:gd name="T10" fmla="*/ 11 w 150"/>
                  <a:gd name="T11" fmla="*/ 4 h 35"/>
                  <a:gd name="T12" fmla="*/ 11 w 150"/>
                  <a:gd name="T13" fmla="*/ 0 h 35"/>
                  <a:gd name="T14" fmla="*/ 9 w 150"/>
                  <a:gd name="T15" fmla="*/ 3 h 35"/>
                  <a:gd name="T16" fmla="*/ 2 w 150"/>
                  <a:gd name="T17" fmla="*/ 25 h 35"/>
                  <a:gd name="T18" fmla="*/ 9 w 150"/>
                  <a:gd name="T19" fmla="*/ 35 h 35"/>
                  <a:gd name="T20" fmla="*/ 140 w 150"/>
                  <a:gd name="T21" fmla="*/ 35 h 35"/>
                  <a:gd name="T22" fmla="*/ 148 w 150"/>
                  <a:gd name="T23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35">
                    <a:moveTo>
                      <a:pt x="148" y="24"/>
                    </a:moveTo>
                    <a:cubicBezTo>
                      <a:pt x="139" y="3"/>
                      <a:pt x="139" y="3"/>
                      <a:pt x="139" y="3"/>
                    </a:cubicBezTo>
                    <a:cubicBezTo>
                      <a:pt x="139" y="4"/>
                      <a:pt x="139" y="4"/>
                      <a:pt x="139" y="4"/>
                    </a:cubicBezTo>
                    <a:cubicBezTo>
                      <a:pt x="139" y="11"/>
                      <a:pt x="133" y="17"/>
                      <a:pt x="126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17" y="17"/>
                      <a:pt x="11" y="11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2"/>
                      <a:pt x="9" y="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30"/>
                      <a:pt x="4" y="35"/>
                      <a:pt x="9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6" y="35"/>
                      <a:pt x="150" y="29"/>
                      <a:pt x="14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17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79C0"/>
      </a:accent1>
      <a:accent2>
        <a:srgbClr val="77D1FB"/>
      </a:accent2>
      <a:accent3>
        <a:srgbClr val="0EE593"/>
      </a:accent3>
      <a:accent4>
        <a:srgbClr val="24F4E5"/>
      </a:accent4>
      <a:accent5>
        <a:srgbClr val="333F48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d140e0-b9b7-454d-bfcc-1f1c35e8bf36">
      <Terms xmlns="http://schemas.microsoft.com/office/infopath/2007/PartnerControls"/>
    </lcf76f155ced4ddcb4097134ff3c332f>
    <TaxCatchAll xmlns="46946eef-a000-4bc3-a78e-14a94e62603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DBEEC0D5077A43418F8B76CEF525A8E9" ma:contentTypeVersion="15" ma:contentTypeDescription="Создание документа." ma:contentTypeScope="" ma:versionID="c3eb4ca3487d58f42ccef34db714505f">
  <xsd:schema xmlns:xsd="http://www.w3.org/2001/XMLSchema" xmlns:xs="http://www.w3.org/2001/XMLSchema" xmlns:p="http://schemas.microsoft.com/office/2006/metadata/properties" xmlns:ns2="b8d140e0-b9b7-454d-bfcc-1f1c35e8bf36" xmlns:ns3="46946eef-a000-4bc3-a78e-14a94e626036" targetNamespace="http://schemas.microsoft.com/office/2006/metadata/properties" ma:root="true" ma:fieldsID="46ca9d0a8341ddfa5525ffa7199e7681" ns2:_="" ns3:_="">
    <xsd:import namespace="b8d140e0-b9b7-454d-bfcc-1f1c35e8bf36"/>
    <xsd:import namespace="46946eef-a000-4bc3-a78e-14a94e6260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140e0-b9b7-454d-bfcc-1f1c35e8b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fc2f9bc8-16a6-4231-8b1a-99f89bca05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946eef-a000-4bc3-a78e-14a94e62603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49c078c-1fe7-42c5-8aca-ac703bb3f828}" ma:internalName="TaxCatchAll" ma:showField="CatchAllData" ma:web="46946eef-a000-4bc3-a78e-14a94e6260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143338-3FC1-4593-B766-7482E543A4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EC1345-B1C2-47C6-814A-524F2887FC1D}">
  <ds:schemaRefs>
    <ds:schemaRef ds:uri="http://schemas.microsoft.com/office/2006/metadata/properties"/>
    <ds:schemaRef ds:uri="http://schemas.microsoft.com/office/infopath/2007/PartnerControls"/>
    <ds:schemaRef ds:uri="b8d140e0-b9b7-454d-bfcc-1f1c35e8bf36"/>
    <ds:schemaRef ds:uri="46946eef-a000-4bc3-a78e-14a94e626036"/>
  </ds:schemaRefs>
</ds:datastoreItem>
</file>

<file path=customXml/itemProps3.xml><?xml version="1.0" encoding="utf-8"?>
<ds:datastoreItem xmlns:ds="http://schemas.openxmlformats.org/officeDocument/2006/customXml" ds:itemID="{56413F0E-5405-4553-9C45-63F84A637C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140e0-b9b7-454d-bfcc-1f1c35e8bf36"/>
    <ds:schemaRef ds:uri="46946eef-a000-4bc3-a78e-14a94e626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3303</TotalTime>
  <Words>5489</Words>
  <Application>Microsoft Office PowerPoint</Application>
  <PresentationFormat>Широкоэкранный</PresentationFormat>
  <Paragraphs>1084</Paragraphs>
  <Slides>34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5" baseType="lpstr">
      <vt:lpstr>Meiryo</vt:lpstr>
      <vt:lpstr>Arial</vt:lpstr>
      <vt:lpstr>Calibri</vt:lpstr>
      <vt:lpstr>Calibri Light</vt:lpstr>
      <vt:lpstr>Cambria Math</vt:lpstr>
      <vt:lpstr>Segoe UI</vt:lpstr>
      <vt:lpstr>Segoe UI </vt:lpstr>
      <vt:lpstr>Segoe UI Light</vt:lpstr>
      <vt:lpstr>Segoe UI Semilight</vt:lpstr>
      <vt:lpstr>Segoe Ul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Subtitle</dc:title>
  <dc:creator>Учетная запись Майкрософт</dc:creator>
  <cp:lastModifiedBy>BDM Prestigio Solutions BY/AGATTU Dzianis Pratasevich</cp:lastModifiedBy>
  <cp:revision>67</cp:revision>
  <dcterms:created xsi:type="dcterms:W3CDTF">2021-10-14T11:26:08Z</dcterms:created>
  <dcterms:modified xsi:type="dcterms:W3CDTF">2023-03-14T11:27:19Z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0x010100DBEEC0D5077A43418F8B76CEF525A8E9</vt:lpwstr>
  </property>
</Properties>
</file>